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3" r:id="rId1"/>
  </p:sldMasterIdLst>
  <p:notesMasterIdLst>
    <p:notesMasterId r:id="rId55"/>
  </p:notesMasterIdLst>
  <p:sldIdLst>
    <p:sldId id="256" r:id="rId2"/>
    <p:sldId id="257" r:id="rId3"/>
    <p:sldId id="258" r:id="rId4"/>
    <p:sldId id="304" r:id="rId5"/>
    <p:sldId id="303" r:id="rId6"/>
    <p:sldId id="305" r:id="rId7"/>
    <p:sldId id="266" r:id="rId8"/>
    <p:sldId id="298" r:id="rId9"/>
    <p:sldId id="300" r:id="rId10"/>
    <p:sldId id="301" r:id="rId11"/>
    <p:sldId id="299" r:id="rId12"/>
    <p:sldId id="259" r:id="rId13"/>
    <p:sldId id="260" r:id="rId14"/>
    <p:sldId id="309" r:id="rId15"/>
    <p:sldId id="308" r:id="rId16"/>
    <p:sldId id="261" r:id="rId17"/>
    <p:sldId id="262" r:id="rId18"/>
    <p:sldId id="263" r:id="rId19"/>
    <p:sldId id="264" r:id="rId20"/>
    <p:sldId id="265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4" r:id="rId37"/>
    <p:sldId id="283" r:id="rId38"/>
    <p:sldId id="306" r:id="rId39"/>
    <p:sldId id="307" r:id="rId40"/>
    <p:sldId id="285" r:id="rId41"/>
    <p:sldId id="287" r:id="rId42"/>
    <p:sldId id="286" r:id="rId43"/>
    <p:sldId id="288" r:id="rId44"/>
    <p:sldId id="290" r:id="rId45"/>
    <p:sldId id="289" r:id="rId46"/>
    <p:sldId id="291" r:id="rId47"/>
    <p:sldId id="292" r:id="rId48"/>
    <p:sldId id="297" r:id="rId49"/>
    <p:sldId id="293" r:id="rId50"/>
    <p:sldId id="294" r:id="rId51"/>
    <p:sldId id="295" r:id="rId52"/>
    <p:sldId id="302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is Preiß" initials="JP" lastIdx="2" clrIdx="0">
    <p:extLst>
      <p:ext uri="{19B8F6BF-5375-455C-9EA6-DF929625EA0E}">
        <p15:presenceInfo xmlns:p15="http://schemas.microsoft.com/office/powerpoint/2012/main" userId="7ec346db1388c3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3" autoAdjust="0"/>
    <p:restoredTop sz="94787" autoAdjust="0"/>
  </p:normalViewPr>
  <p:slideViewPr>
    <p:cSldViewPr snapToGrid="0">
      <p:cViewPr varScale="1">
        <p:scale>
          <a:sx n="118" d="100"/>
          <a:sy n="118" d="100"/>
        </p:scale>
        <p:origin x="24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is Preiß" userId="7ec346db1388c36b" providerId="LiveId" clId="{C3DDD385-154A-451B-B72A-64D339B52FEF}"/>
    <pc:docChg chg="undo custSel addSld modSld addSection delSection">
      <pc:chgData name="Janis Preiß" userId="7ec346db1388c36b" providerId="LiveId" clId="{C3DDD385-154A-451B-B72A-64D339B52FEF}" dt="2025-02-02T22:30:42.351" v="1293"/>
      <pc:docMkLst>
        <pc:docMk/>
      </pc:docMkLst>
      <pc:sldChg chg="modSp mod modClrScheme chgLayout">
        <pc:chgData name="Janis Preiß" userId="7ec346db1388c36b" providerId="LiveId" clId="{C3DDD385-154A-451B-B72A-64D339B52FEF}" dt="2025-02-02T22:30:14.936" v="1286" actId="700"/>
        <pc:sldMkLst>
          <pc:docMk/>
          <pc:sldMk cId="3140914899" sldId="259"/>
        </pc:sldMkLst>
        <pc:spChg chg="mod ord">
          <ac:chgData name="Janis Preiß" userId="7ec346db1388c36b" providerId="LiveId" clId="{C3DDD385-154A-451B-B72A-64D339B52FEF}" dt="2025-02-02T22:30:14.936" v="1286" actId="700"/>
          <ac:spMkLst>
            <pc:docMk/>
            <pc:sldMk cId="3140914899" sldId="259"/>
            <ac:spMk id="2" creationId="{1A5956A9-7092-3B40-0719-962E97E9B860}"/>
          </ac:spMkLst>
        </pc:spChg>
        <pc:spChg chg="mod ord">
          <ac:chgData name="Janis Preiß" userId="7ec346db1388c36b" providerId="LiveId" clId="{C3DDD385-154A-451B-B72A-64D339B52FEF}" dt="2025-02-02T22:30:14.936" v="1286" actId="700"/>
          <ac:spMkLst>
            <pc:docMk/>
            <pc:sldMk cId="3140914899" sldId="259"/>
            <ac:spMk id="3" creationId="{5F162D16-B996-99B8-A39E-766B890A37F0}"/>
          </ac:spMkLst>
        </pc:spChg>
        <pc:spChg chg="mod ord">
          <ac:chgData name="Janis Preiß" userId="7ec346db1388c36b" providerId="LiveId" clId="{C3DDD385-154A-451B-B72A-64D339B52FEF}" dt="2025-02-02T22:30:14.936" v="1286" actId="700"/>
          <ac:spMkLst>
            <pc:docMk/>
            <pc:sldMk cId="3140914899" sldId="259"/>
            <ac:spMk id="4" creationId="{F68F967D-56D7-CB23-46EC-065DF2E712EE}"/>
          </ac:spMkLst>
        </pc:spChg>
        <pc:spChg chg="mod ord">
          <ac:chgData name="Janis Preiß" userId="7ec346db1388c36b" providerId="LiveId" clId="{C3DDD385-154A-451B-B72A-64D339B52FEF}" dt="2025-02-02T22:30:14.936" v="1286" actId="700"/>
          <ac:spMkLst>
            <pc:docMk/>
            <pc:sldMk cId="3140914899" sldId="259"/>
            <ac:spMk id="5" creationId="{AC15021F-069A-6424-9816-1688F7CCEA38}"/>
          </ac:spMkLst>
        </pc:spChg>
      </pc:sldChg>
      <pc:sldChg chg="modSp mod">
        <pc:chgData name="Janis Preiß" userId="7ec346db1388c36b" providerId="LiveId" clId="{C3DDD385-154A-451B-B72A-64D339B52FEF}" dt="2025-02-02T22:12:23.278" v="333" actId="20577"/>
        <pc:sldMkLst>
          <pc:docMk/>
          <pc:sldMk cId="1058826554" sldId="261"/>
        </pc:sldMkLst>
        <pc:spChg chg="mod">
          <ac:chgData name="Janis Preiß" userId="7ec346db1388c36b" providerId="LiveId" clId="{C3DDD385-154A-451B-B72A-64D339B52FEF}" dt="2025-02-02T22:12:23.278" v="333" actId="20577"/>
          <ac:spMkLst>
            <pc:docMk/>
            <pc:sldMk cId="1058826554" sldId="261"/>
            <ac:spMk id="5" creationId="{9FFA5FB1-30A4-B944-DF24-A2FB0FD04F7B}"/>
          </ac:spMkLst>
        </pc:spChg>
      </pc:sldChg>
      <pc:sldChg chg="addSp delSp modSp new mod chgLayout">
        <pc:chgData name="Janis Preiß" userId="7ec346db1388c36b" providerId="LiveId" clId="{C3DDD385-154A-451B-B72A-64D339B52FEF}" dt="2025-02-02T22:10:18.421" v="110" actId="20577"/>
        <pc:sldMkLst>
          <pc:docMk/>
          <pc:sldMk cId="3954412894" sldId="268"/>
        </pc:sldMkLst>
        <pc:spChg chg="del">
          <ac:chgData name="Janis Preiß" userId="7ec346db1388c36b" providerId="LiveId" clId="{C3DDD385-154A-451B-B72A-64D339B52FEF}" dt="2025-02-02T22:03:04.461" v="1" actId="700"/>
          <ac:spMkLst>
            <pc:docMk/>
            <pc:sldMk cId="3954412894" sldId="268"/>
            <ac:spMk id="2" creationId="{BDB53AB0-8F41-626F-015C-5BBCA8C7B8B6}"/>
          </ac:spMkLst>
        </pc:spChg>
        <pc:spChg chg="del">
          <ac:chgData name="Janis Preiß" userId="7ec346db1388c36b" providerId="LiveId" clId="{C3DDD385-154A-451B-B72A-64D339B52FEF}" dt="2025-02-02T22:03:04.461" v="1" actId="700"/>
          <ac:spMkLst>
            <pc:docMk/>
            <pc:sldMk cId="3954412894" sldId="268"/>
            <ac:spMk id="3" creationId="{17F7F916-0EE8-CB29-D859-090F3DAA24E1}"/>
          </ac:spMkLst>
        </pc:spChg>
        <pc:spChg chg="mod ord">
          <ac:chgData name="Janis Preiß" userId="7ec346db1388c36b" providerId="LiveId" clId="{C3DDD385-154A-451B-B72A-64D339B52FEF}" dt="2025-02-02T22:03:04.461" v="1" actId="700"/>
          <ac:spMkLst>
            <pc:docMk/>
            <pc:sldMk cId="3954412894" sldId="268"/>
            <ac:spMk id="4" creationId="{AF059AC2-3088-23F5-E7F9-06CD22506E75}"/>
          </ac:spMkLst>
        </pc:spChg>
        <pc:spChg chg="mod ord">
          <ac:chgData name="Janis Preiß" userId="7ec346db1388c36b" providerId="LiveId" clId="{C3DDD385-154A-451B-B72A-64D339B52FEF}" dt="2025-02-02T22:03:04.461" v="1" actId="700"/>
          <ac:spMkLst>
            <pc:docMk/>
            <pc:sldMk cId="3954412894" sldId="268"/>
            <ac:spMk id="5" creationId="{2236F816-8C47-C53F-A6EC-F373174DB6E2}"/>
          </ac:spMkLst>
        </pc:spChg>
        <pc:spChg chg="add mod ord">
          <ac:chgData name="Janis Preiß" userId="7ec346db1388c36b" providerId="LiveId" clId="{C3DDD385-154A-451B-B72A-64D339B52FEF}" dt="2025-02-02T22:04:57.077" v="15" actId="20577"/>
          <ac:spMkLst>
            <pc:docMk/>
            <pc:sldMk cId="3954412894" sldId="268"/>
            <ac:spMk id="6" creationId="{F3F76672-645C-53B2-D15D-3B6EDBE0CD62}"/>
          </ac:spMkLst>
        </pc:spChg>
        <pc:spChg chg="add mod ord">
          <ac:chgData name="Janis Preiß" userId="7ec346db1388c36b" providerId="LiveId" clId="{C3DDD385-154A-451B-B72A-64D339B52FEF}" dt="2025-02-02T22:10:18.421" v="110" actId="20577"/>
          <ac:spMkLst>
            <pc:docMk/>
            <pc:sldMk cId="3954412894" sldId="268"/>
            <ac:spMk id="7" creationId="{CB8EC5AA-EAFE-E86E-A75B-516A0883EF9B}"/>
          </ac:spMkLst>
        </pc:spChg>
      </pc:sldChg>
      <pc:sldChg chg="modSp new mod">
        <pc:chgData name="Janis Preiß" userId="7ec346db1388c36b" providerId="LiveId" clId="{C3DDD385-154A-451B-B72A-64D339B52FEF}" dt="2025-02-02T22:11:24.169" v="256" actId="20577"/>
        <pc:sldMkLst>
          <pc:docMk/>
          <pc:sldMk cId="3424715896" sldId="269"/>
        </pc:sldMkLst>
        <pc:spChg chg="mod">
          <ac:chgData name="Janis Preiß" userId="7ec346db1388c36b" providerId="LiveId" clId="{C3DDD385-154A-451B-B72A-64D339B52FEF}" dt="2025-02-02T22:10:26.718" v="128" actId="20577"/>
          <ac:spMkLst>
            <pc:docMk/>
            <pc:sldMk cId="3424715896" sldId="269"/>
            <ac:spMk id="2" creationId="{6DA4D842-D63A-F39A-D1AD-38FD60F198AD}"/>
          </ac:spMkLst>
        </pc:spChg>
        <pc:spChg chg="mod">
          <ac:chgData name="Janis Preiß" userId="7ec346db1388c36b" providerId="LiveId" clId="{C3DDD385-154A-451B-B72A-64D339B52FEF}" dt="2025-02-02T22:11:24.169" v="256" actId="20577"/>
          <ac:spMkLst>
            <pc:docMk/>
            <pc:sldMk cId="3424715896" sldId="269"/>
            <ac:spMk id="3" creationId="{09B5366F-8921-EC18-8474-732E453190E7}"/>
          </ac:spMkLst>
        </pc:spChg>
      </pc:sldChg>
      <pc:sldChg chg="addSp delSp modSp new mod">
        <pc:chgData name="Janis Preiß" userId="7ec346db1388c36b" providerId="LiveId" clId="{C3DDD385-154A-451B-B72A-64D339B52FEF}" dt="2025-02-02T22:13:45.872" v="465" actId="20577"/>
        <pc:sldMkLst>
          <pc:docMk/>
          <pc:sldMk cId="2479936799" sldId="270"/>
        </pc:sldMkLst>
        <pc:spChg chg="mod">
          <ac:chgData name="Janis Preiß" userId="7ec346db1388c36b" providerId="LiveId" clId="{C3DDD385-154A-451B-B72A-64D339B52FEF}" dt="2025-02-02T22:11:34.942" v="260"/>
          <ac:spMkLst>
            <pc:docMk/>
            <pc:sldMk cId="2479936799" sldId="270"/>
            <ac:spMk id="2" creationId="{DBF921FB-91A6-F9BC-C098-3A87857588D9}"/>
          </ac:spMkLst>
        </pc:spChg>
        <pc:spChg chg="mod">
          <ac:chgData name="Janis Preiß" userId="7ec346db1388c36b" providerId="LiveId" clId="{C3DDD385-154A-451B-B72A-64D339B52FEF}" dt="2025-02-02T22:13:45.872" v="465" actId="20577"/>
          <ac:spMkLst>
            <pc:docMk/>
            <pc:sldMk cId="2479936799" sldId="270"/>
            <ac:spMk id="3" creationId="{59819AE0-C2DA-2DAB-1415-971883DC4874}"/>
          </ac:spMkLst>
        </pc:spChg>
        <pc:spChg chg="add del">
          <ac:chgData name="Janis Preiß" userId="7ec346db1388c36b" providerId="LiveId" clId="{C3DDD385-154A-451B-B72A-64D339B52FEF}" dt="2025-02-02T22:11:33.726" v="259" actId="22"/>
          <ac:spMkLst>
            <pc:docMk/>
            <pc:sldMk cId="2479936799" sldId="270"/>
            <ac:spMk id="7" creationId="{C2193BF9-2D2B-807E-9D20-D12CA7E43FF5}"/>
          </ac:spMkLst>
        </pc:spChg>
      </pc:sldChg>
      <pc:sldChg chg="modSp new mod">
        <pc:chgData name="Janis Preiß" userId="7ec346db1388c36b" providerId="LiveId" clId="{C3DDD385-154A-451B-B72A-64D339B52FEF}" dt="2025-02-02T22:16:04.444" v="763" actId="20577"/>
        <pc:sldMkLst>
          <pc:docMk/>
          <pc:sldMk cId="1418796751" sldId="271"/>
        </pc:sldMkLst>
        <pc:spChg chg="mod">
          <ac:chgData name="Janis Preiß" userId="7ec346db1388c36b" providerId="LiveId" clId="{C3DDD385-154A-451B-B72A-64D339B52FEF}" dt="2025-02-02T22:13:54.773" v="481" actId="20577"/>
          <ac:spMkLst>
            <pc:docMk/>
            <pc:sldMk cId="1418796751" sldId="271"/>
            <ac:spMk id="2" creationId="{999E5F85-19E6-3754-472E-F0EB952F4D86}"/>
          </ac:spMkLst>
        </pc:spChg>
        <pc:spChg chg="mod">
          <ac:chgData name="Janis Preiß" userId="7ec346db1388c36b" providerId="LiveId" clId="{C3DDD385-154A-451B-B72A-64D339B52FEF}" dt="2025-02-02T22:16:04.444" v="763" actId="20577"/>
          <ac:spMkLst>
            <pc:docMk/>
            <pc:sldMk cId="1418796751" sldId="271"/>
            <ac:spMk id="3" creationId="{E7905B5E-4554-7548-8770-68F5F3C3027B}"/>
          </ac:spMkLst>
        </pc:spChg>
      </pc:sldChg>
      <pc:sldChg chg="modSp new mod">
        <pc:chgData name="Janis Preiß" userId="7ec346db1388c36b" providerId="LiveId" clId="{C3DDD385-154A-451B-B72A-64D339B52FEF}" dt="2025-02-02T22:18:12.831" v="844" actId="20577"/>
        <pc:sldMkLst>
          <pc:docMk/>
          <pc:sldMk cId="305064038" sldId="272"/>
        </pc:sldMkLst>
        <pc:spChg chg="mod">
          <ac:chgData name="Janis Preiß" userId="7ec346db1388c36b" providerId="LiveId" clId="{C3DDD385-154A-451B-B72A-64D339B52FEF}" dt="2025-02-02T22:16:11.879" v="765"/>
          <ac:spMkLst>
            <pc:docMk/>
            <pc:sldMk cId="305064038" sldId="272"/>
            <ac:spMk id="2" creationId="{BEF8905E-5A7A-D7DB-7D6D-AE579B6B0B54}"/>
          </ac:spMkLst>
        </pc:spChg>
        <pc:spChg chg="mod">
          <ac:chgData name="Janis Preiß" userId="7ec346db1388c36b" providerId="LiveId" clId="{C3DDD385-154A-451B-B72A-64D339B52FEF}" dt="2025-02-02T22:18:12.831" v="844" actId="20577"/>
          <ac:spMkLst>
            <pc:docMk/>
            <pc:sldMk cId="305064038" sldId="272"/>
            <ac:spMk id="3" creationId="{F3071FE9-979E-B900-D854-662EE3D507DE}"/>
          </ac:spMkLst>
        </pc:spChg>
      </pc:sldChg>
      <pc:sldChg chg="addSp delSp modSp new mod">
        <pc:chgData name="Janis Preiß" userId="7ec346db1388c36b" providerId="LiveId" clId="{C3DDD385-154A-451B-B72A-64D339B52FEF}" dt="2025-02-02T22:26:27.314" v="1067" actId="20577"/>
        <pc:sldMkLst>
          <pc:docMk/>
          <pc:sldMk cId="1353902434" sldId="273"/>
        </pc:sldMkLst>
        <pc:spChg chg="mod">
          <ac:chgData name="Janis Preiß" userId="7ec346db1388c36b" providerId="LiveId" clId="{C3DDD385-154A-451B-B72A-64D339B52FEF}" dt="2025-02-02T22:23:23.881" v="850"/>
          <ac:spMkLst>
            <pc:docMk/>
            <pc:sldMk cId="1353902434" sldId="273"/>
            <ac:spMk id="2" creationId="{0BAB03CB-E2F4-E836-1439-3D8E0D7DA71F}"/>
          </ac:spMkLst>
        </pc:spChg>
        <pc:spChg chg="mod">
          <ac:chgData name="Janis Preiß" userId="7ec346db1388c36b" providerId="LiveId" clId="{C3DDD385-154A-451B-B72A-64D339B52FEF}" dt="2025-02-02T22:26:27.314" v="1067" actId="20577"/>
          <ac:spMkLst>
            <pc:docMk/>
            <pc:sldMk cId="1353902434" sldId="273"/>
            <ac:spMk id="3" creationId="{34DAB340-97E0-4377-903B-7684CBEA5B45}"/>
          </ac:spMkLst>
        </pc:spChg>
        <pc:spChg chg="add del mod">
          <ac:chgData name="Janis Preiß" userId="7ec346db1388c36b" providerId="LiveId" clId="{C3DDD385-154A-451B-B72A-64D339B52FEF}" dt="2025-02-02T22:23:22.656" v="849" actId="22"/>
          <ac:spMkLst>
            <pc:docMk/>
            <pc:sldMk cId="1353902434" sldId="273"/>
            <ac:spMk id="7" creationId="{FDC6B904-0E6E-05E6-9DE5-5A4B9DC61276}"/>
          </ac:spMkLst>
        </pc:spChg>
      </pc:sldChg>
      <pc:sldChg chg="modSp new mod">
        <pc:chgData name="Janis Preiß" userId="7ec346db1388c36b" providerId="LiveId" clId="{C3DDD385-154A-451B-B72A-64D339B52FEF}" dt="2025-02-02T22:28:10.281" v="1227" actId="20577"/>
        <pc:sldMkLst>
          <pc:docMk/>
          <pc:sldMk cId="342252191" sldId="274"/>
        </pc:sldMkLst>
        <pc:spChg chg="mod">
          <ac:chgData name="Janis Preiß" userId="7ec346db1388c36b" providerId="LiveId" clId="{C3DDD385-154A-451B-B72A-64D339B52FEF}" dt="2025-02-02T22:26:37.411" v="1069"/>
          <ac:spMkLst>
            <pc:docMk/>
            <pc:sldMk cId="342252191" sldId="274"/>
            <ac:spMk id="2" creationId="{5B764961-BFFE-1940-FB49-BCB315A68474}"/>
          </ac:spMkLst>
        </pc:spChg>
        <pc:spChg chg="mod">
          <ac:chgData name="Janis Preiß" userId="7ec346db1388c36b" providerId="LiveId" clId="{C3DDD385-154A-451B-B72A-64D339B52FEF}" dt="2025-02-02T22:28:10.281" v="1227" actId="20577"/>
          <ac:spMkLst>
            <pc:docMk/>
            <pc:sldMk cId="342252191" sldId="274"/>
            <ac:spMk id="3" creationId="{2B2E099C-2836-9E1F-5C11-EC20A56CAA25}"/>
          </ac:spMkLst>
        </pc:spChg>
      </pc:sldChg>
      <pc:sldChg chg="addSp delSp modSp new mod modClrScheme chgLayout">
        <pc:chgData name="Janis Preiß" userId="7ec346db1388c36b" providerId="LiveId" clId="{C3DDD385-154A-451B-B72A-64D339B52FEF}" dt="2025-02-02T22:29:49.088" v="1284" actId="20577"/>
        <pc:sldMkLst>
          <pc:docMk/>
          <pc:sldMk cId="3332385073" sldId="275"/>
        </pc:sldMkLst>
        <pc:spChg chg="del mod ord">
          <ac:chgData name="Janis Preiß" userId="7ec346db1388c36b" providerId="LiveId" clId="{C3DDD385-154A-451B-B72A-64D339B52FEF}" dt="2025-02-02T22:29:27.289" v="1231" actId="700"/>
          <ac:spMkLst>
            <pc:docMk/>
            <pc:sldMk cId="3332385073" sldId="275"/>
            <ac:spMk id="2" creationId="{4F29E5BA-D9E1-89CA-89C7-EB823C7BA631}"/>
          </ac:spMkLst>
        </pc:spChg>
        <pc:spChg chg="del mod ord">
          <ac:chgData name="Janis Preiß" userId="7ec346db1388c36b" providerId="LiveId" clId="{C3DDD385-154A-451B-B72A-64D339B52FEF}" dt="2025-02-02T22:29:27.289" v="1231" actId="700"/>
          <ac:spMkLst>
            <pc:docMk/>
            <pc:sldMk cId="3332385073" sldId="275"/>
            <ac:spMk id="3" creationId="{DAC684CD-C377-7CC3-4583-5BA4ADF5CD91}"/>
          </ac:spMkLst>
        </pc:spChg>
        <pc:spChg chg="mod ord">
          <ac:chgData name="Janis Preiß" userId="7ec346db1388c36b" providerId="LiveId" clId="{C3DDD385-154A-451B-B72A-64D339B52FEF}" dt="2025-02-02T22:29:27.289" v="1231" actId="700"/>
          <ac:spMkLst>
            <pc:docMk/>
            <pc:sldMk cId="3332385073" sldId="275"/>
            <ac:spMk id="4" creationId="{ED942D6E-6AB2-60A4-1DE1-D5E7C0521CEC}"/>
          </ac:spMkLst>
        </pc:spChg>
        <pc:spChg chg="mod ord">
          <ac:chgData name="Janis Preiß" userId="7ec346db1388c36b" providerId="LiveId" clId="{C3DDD385-154A-451B-B72A-64D339B52FEF}" dt="2025-02-02T22:29:27.289" v="1231" actId="700"/>
          <ac:spMkLst>
            <pc:docMk/>
            <pc:sldMk cId="3332385073" sldId="275"/>
            <ac:spMk id="5" creationId="{8DF18816-F724-C049-CF03-810E96A3951D}"/>
          </ac:spMkLst>
        </pc:spChg>
        <pc:spChg chg="add mod ord">
          <ac:chgData name="Janis Preiß" userId="7ec346db1388c36b" providerId="LiveId" clId="{C3DDD385-154A-451B-B72A-64D339B52FEF}" dt="2025-02-02T22:29:42.267" v="1253" actId="20577"/>
          <ac:spMkLst>
            <pc:docMk/>
            <pc:sldMk cId="3332385073" sldId="275"/>
            <ac:spMk id="6" creationId="{056BF10F-A53E-E9BC-71B9-99C7828B8B2F}"/>
          </ac:spMkLst>
        </pc:spChg>
        <pc:spChg chg="add mod ord">
          <ac:chgData name="Janis Preiß" userId="7ec346db1388c36b" providerId="LiveId" clId="{C3DDD385-154A-451B-B72A-64D339B52FEF}" dt="2025-02-02T22:29:49.088" v="1284" actId="20577"/>
          <ac:spMkLst>
            <pc:docMk/>
            <pc:sldMk cId="3332385073" sldId="275"/>
            <ac:spMk id="7" creationId="{77AE653B-23AD-E8EA-5484-8139EA766895}"/>
          </ac:spMkLst>
        </pc:spChg>
      </pc:sldChg>
      <pc:sldChg chg="addSp delSp modSp new mod modClrScheme chgLayout">
        <pc:chgData name="Janis Preiß" userId="7ec346db1388c36b" providerId="LiveId" clId="{C3DDD385-154A-451B-B72A-64D339B52FEF}" dt="2025-02-02T22:30:42.351" v="1293"/>
        <pc:sldMkLst>
          <pc:docMk/>
          <pc:sldMk cId="3610192715" sldId="276"/>
        </pc:sldMkLst>
        <pc:spChg chg="del mod ord">
          <ac:chgData name="Janis Preiß" userId="7ec346db1388c36b" providerId="LiveId" clId="{C3DDD385-154A-451B-B72A-64D339B52FEF}" dt="2025-02-02T22:30:31.329" v="1290" actId="700"/>
          <ac:spMkLst>
            <pc:docMk/>
            <pc:sldMk cId="3610192715" sldId="276"/>
            <ac:spMk id="2" creationId="{54972BA0-DB90-7BF9-28C2-9871C050CED5}"/>
          </ac:spMkLst>
        </pc:spChg>
        <pc:spChg chg="del mod ord">
          <ac:chgData name="Janis Preiß" userId="7ec346db1388c36b" providerId="LiveId" clId="{C3DDD385-154A-451B-B72A-64D339B52FEF}" dt="2025-02-02T22:30:31.329" v="1290" actId="700"/>
          <ac:spMkLst>
            <pc:docMk/>
            <pc:sldMk cId="3610192715" sldId="276"/>
            <ac:spMk id="3" creationId="{3C082CEE-358A-2A81-FCB9-2EB3B52FD5FF}"/>
          </ac:spMkLst>
        </pc:spChg>
        <pc:spChg chg="mod ord">
          <ac:chgData name="Janis Preiß" userId="7ec346db1388c36b" providerId="LiveId" clId="{C3DDD385-154A-451B-B72A-64D339B52FEF}" dt="2025-02-02T22:30:31.329" v="1290" actId="700"/>
          <ac:spMkLst>
            <pc:docMk/>
            <pc:sldMk cId="3610192715" sldId="276"/>
            <ac:spMk id="4" creationId="{E4AEC3A4-97A1-39E3-FE04-47E2355E496C}"/>
          </ac:spMkLst>
        </pc:spChg>
        <pc:spChg chg="mod ord">
          <ac:chgData name="Janis Preiß" userId="7ec346db1388c36b" providerId="LiveId" clId="{C3DDD385-154A-451B-B72A-64D339B52FEF}" dt="2025-02-02T22:30:31.329" v="1290" actId="700"/>
          <ac:spMkLst>
            <pc:docMk/>
            <pc:sldMk cId="3610192715" sldId="276"/>
            <ac:spMk id="5" creationId="{23F92B61-3404-0ECE-5CB2-F1A60CDCCB87}"/>
          </ac:spMkLst>
        </pc:spChg>
        <pc:spChg chg="add mod ord">
          <ac:chgData name="Janis Preiß" userId="7ec346db1388c36b" providerId="LiveId" clId="{C3DDD385-154A-451B-B72A-64D339B52FEF}" dt="2025-02-02T22:30:42.351" v="1293"/>
          <ac:spMkLst>
            <pc:docMk/>
            <pc:sldMk cId="3610192715" sldId="276"/>
            <ac:spMk id="6" creationId="{2FCFB455-45B7-F3F8-32C4-66E6EC4E1FF5}"/>
          </ac:spMkLst>
        </pc:spChg>
        <pc:spChg chg="add mod ord">
          <ac:chgData name="Janis Preiß" userId="7ec346db1388c36b" providerId="LiveId" clId="{C3DDD385-154A-451B-B72A-64D339B52FEF}" dt="2025-02-02T22:30:31.329" v="1290" actId="700"/>
          <ac:spMkLst>
            <pc:docMk/>
            <pc:sldMk cId="3610192715" sldId="276"/>
            <ac:spMk id="7" creationId="{43F955E2-03E7-F2F2-8FAD-ED5FBC0417E6}"/>
          </ac:spMkLst>
        </pc:spChg>
        <pc:spChg chg="add del">
          <ac:chgData name="Janis Preiß" userId="7ec346db1388c36b" providerId="LiveId" clId="{C3DDD385-154A-451B-B72A-64D339B52FEF}" dt="2025-02-02T22:30:41.266" v="1292" actId="22"/>
          <ac:spMkLst>
            <pc:docMk/>
            <pc:sldMk cId="3610192715" sldId="276"/>
            <ac:spMk id="9" creationId="{7CC9ED98-9612-3337-CCB0-54702B70BB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00759-8A4B-4C32-AF0E-0C0D1EDDD693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1F221-E055-400F-8130-861520A3959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1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58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942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642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802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98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439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36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79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389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33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963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F221-E055-400F-8130-861520A3959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438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06B1-BE5A-4EFC-8BE8-5C01520C7B3A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B846-60EE-4ADD-A672-EC72D75A9786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7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0DFB-648E-4CE9-B307-3768BD34C178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71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97DE-2C9B-417E-8F52-BE31CF11AB25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530917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97DE-2C9B-417E-8F52-BE31CF11AB25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9857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045F0-2D52-4515-A947-9A9BD3F966C4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31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D9E7C-AAC7-48F3-803F-093192D0E731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647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C478-C3BC-4859-87ED-0227C1D0F1FE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02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0B19-90F7-4BCA-AF4C-DED60D731C55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1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841CA-0CC5-47E1-8560-E52C66D33227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8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72B59-9543-4109-A50B-804D2746AF64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7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312C-84AB-4435-A529-48B697E7EC57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23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0824-023C-400F-84C8-6C08E734AA31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56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28E-2E7B-4BD8-8AD9-FFAFE73CE4DF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4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49F99-3883-4A71-9B9C-EC3FEA332D21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8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FA33F-C540-4D76-AB41-3C17394DEA4A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5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0165-24F4-47A5-830D-B5FEB00DD987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7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93497DE-2C9B-417E-8F52-BE31CF11AB25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45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2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71A3B-74BE-209D-07F8-151019CE4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Health Checker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E4D8A86-40C5-FA84-B2D7-F9F93950C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 dirty="0"/>
              <a:t>Semesterprojekt WS 2024/25</a:t>
            </a:r>
          </a:p>
          <a:p>
            <a:r>
              <a:rPr lang="de-DE" noProof="0" dirty="0"/>
              <a:t>Janis Preiß, Simon Schneider, Leopold Weber, Jan-Niclas </a:t>
            </a:r>
            <a:r>
              <a:rPr lang="de-DE" noProof="0" dirty="0" err="1"/>
              <a:t>Fenger</a:t>
            </a:r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3A67E0-8744-2407-2AE3-06E85D19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14" r="45048"/>
          <a:stretch/>
        </p:blipFill>
        <p:spPr>
          <a:xfrm rot="5400000">
            <a:off x="9791373" y="-792678"/>
            <a:ext cx="1867988" cy="3168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194BC12-B8A9-FBC7-47BD-594E70719B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28" r="36000"/>
          <a:stretch/>
        </p:blipFill>
        <p:spPr>
          <a:xfrm rot="5400000">
            <a:off x="9682799" y="906170"/>
            <a:ext cx="2085136" cy="3168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520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86039-FD0F-9677-DED7-34E9E41D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Alleinstellungsmerkmale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991EFC-30EE-B44C-FC1E-D8E97DC8D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Krankheitsbeurteilung</a:t>
            </a:r>
          </a:p>
          <a:p>
            <a:pPr lvl="1"/>
            <a:r>
              <a:rPr lang="de-DE" dirty="0"/>
              <a:t>Eindämmung von Krankheiten</a:t>
            </a:r>
          </a:p>
          <a:p>
            <a:pPr lvl="1"/>
            <a:r>
              <a:rPr lang="de-DE" dirty="0"/>
              <a:t>Verringerung des Krankenstandes</a:t>
            </a:r>
          </a:p>
          <a:p>
            <a:r>
              <a:rPr lang="de-DE" dirty="0"/>
              <a:t>Energieeffizienz</a:t>
            </a:r>
          </a:p>
          <a:p>
            <a:pPr lvl="1"/>
            <a:r>
              <a:rPr lang="de-DE" dirty="0"/>
              <a:t>Kostenvorteil</a:t>
            </a:r>
          </a:p>
          <a:p>
            <a:r>
              <a:rPr lang="de-DE" dirty="0"/>
              <a:t>Erhöhte Sicherheit</a:t>
            </a:r>
          </a:p>
          <a:p>
            <a:r>
              <a:rPr lang="de-DE" dirty="0"/>
              <a:t>Übersichtlichkeit &amp; Induktivität</a:t>
            </a:r>
          </a:p>
          <a:p>
            <a:r>
              <a:rPr lang="de-DE" dirty="0"/>
              <a:t>Skalierbarkeit</a:t>
            </a:r>
          </a:p>
          <a:p>
            <a:r>
              <a:rPr lang="de-DE" dirty="0"/>
              <a:t>Integrationsmöglichkeit</a:t>
            </a:r>
          </a:p>
          <a:p>
            <a:r>
              <a:rPr lang="de-DE" dirty="0"/>
              <a:t>Individualisierung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B12AD1-E977-6084-0568-6D0EDBAC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4E58F9-CD58-D02E-BD4A-A2589955B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6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AB6AE-404E-1046-3DD8-B6834E04A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KPI‘s</a:t>
            </a:r>
            <a:r>
              <a:rPr lang="de-DE" dirty="0"/>
              <a:t> &amp; Qualitätskriterien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26551C4E-C1A4-EBAD-96CF-DB6C2357AF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2546965"/>
              </p:ext>
            </p:extLst>
          </p:nvPr>
        </p:nvGraphicFramePr>
        <p:xfrm>
          <a:off x="5654675" y="2055813"/>
          <a:ext cx="491317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6026">
                  <a:extLst>
                    <a:ext uri="{9D8B030D-6E8A-4147-A177-3AD203B41FA5}">
                      <a16:colId xmlns:a16="http://schemas.microsoft.com/office/drawing/2014/main" val="2496226953"/>
                    </a:ext>
                  </a:extLst>
                </a:gridCol>
                <a:gridCol w="867150">
                  <a:extLst>
                    <a:ext uri="{9D8B030D-6E8A-4147-A177-3AD203B41FA5}">
                      <a16:colId xmlns:a16="http://schemas.microsoft.com/office/drawing/2014/main" val="3263410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Erfüllt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06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Zuverlässige RFID-Authentifizierung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60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Korrekte Temperaturmessung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32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Gültige Zugangsberechtigung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1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Korrekte Datenbankoperationen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084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Korrekte Anzeige in Web-GUI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71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Stabilität während Testläufen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2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Zugangssteuerung Lichtschranke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580232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14653C-3725-8F9F-F251-B8792EB71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388316-03E9-2BC9-36B3-C7AFD635E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Inhaltsplatzhalter 9" descr="Häkchen">
            <a:extLst>
              <a:ext uri="{FF2B5EF4-FFF2-40B4-BE49-F238E27FC236}">
                <a16:creationId xmlns:a16="http://schemas.microsoft.com/office/drawing/2014/main" id="{DA1DD9C2-8D45-C902-DEF9-61B32BFD8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6960" y="2481696"/>
            <a:ext cx="326572" cy="326572"/>
          </a:xfrm>
          <a:prstGeom prst="rect">
            <a:avLst/>
          </a:prstGeo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0BF0002A-970D-2CEA-C33A-5B506F0518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RFID-Authentifizierung</a:t>
            </a:r>
          </a:p>
          <a:p>
            <a:pPr lvl="1"/>
            <a:r>
              <a:rPr lang="de-DE" dirty="0"/>
              <a:t>Erfolgsquote: 99,5%</a:t>
            </a:r>
          </a:p>
          <a:p>
            <a:r>
              <a:rPr lang="de-DE" dirty="0"/>
              <a:t>Temperaturmessungen</a:t>
            </a:r>
          </a:p>
          <a:p>
            <a:pPr lvl="1"/>
            <a:r>
              <a:rPr lang="de-DE" dirty="0"/>
              <a:t>Standardabweichung: 0.2°C</a:t>
            </a:r>
          </a:p>
          <a:p>
            <a:r>
              <a:rPr lang="de-DE" dirty="0"/>
              <a:t>Zugangsentscheidungen</a:t>
            </a:r>
          </a:p>
          <a:p>
            <a:pPr lvl="1"/>
            <a:r>
              <a:rPr lang="de-DE" dirty="0"/>
              <a:t>Erfolgsquote: 98,8%</a:t>
            </a:r>
          </a:p>
          <a:p>
            <a:r>
              <a:rPr lang="de-DE" dirty="0"/>
              <a:t>Datenbankperformance</a:t>
            </a:r>
          </a:p>
          <a:p>
            <a:pPr lvl="1"/>
            <a:r>
              <a:rPr lang="de-DE" dirty="0"/>
              <a:t>∅ Antwortzeit: 44ms</a:t>
            </a:r>
          </a:p>
        </p:txBody>
      </p:sp>
      <p:pic>
        <p:nvPicPr>
          <p:cNvPr id="14" name="Inhaltsplatzhalter 9" descr="Häkchen">
            <a:extLst>
              <a:ext uri="{FF2B5EF4-FFF2-40B4-BE49-F238E27FC236}">
                <a16:creationId xmlns:a16="http://schemas.microsoft.com/office/drawing/2014/main" id="{879728CA-B852-769B-369A-14D247A0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3492" y="2833037"/>
            <a:ext cx="326572" cy="326572"/>
          </a:xfrm>
          <a:prstGeom prst="rect">
            <a:avLst/>
          </a:prstGeom>
        </p:spPr>
      </p:pic>
      <p:pic>
        <p:nvPicPr>
          <p:cNvPr id="15" name="Inhaltsplatzhalter 9" descr="Häkchen">
            <a:extLst>
              <a:ext uri="{FF2B5EF4-FFF2-40B4-BE49-F238E27FC236}">
                <a16:creationId xmlns:a16="http://schemas.microsoft.com/office/drawing/2014/main" id="{85A81FC9-7AAD-FB91-03F0-DB5F30E4C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023" y="3217281"/>
            <a:ext cx="326572" cy="326572"/>
          </a:xfrm>
          <a:prstGeom prst="rect">
            <a:avLst/>
          </a:prstGeom>
        </p:spPr>
      </p:pic>
      <p:pic>
        <p:nvPicPr>
          <p:cNvPr id="16" name="Inhaltsplatzhalter 9" descr="Häkchen">
            <a:extLst>
              <a:ext uri="{FF2B5EF4-FFF2-40B4-BE49-F238E27FC236}">
                <a16:creationId xmlns:a16="http://schemas.microsoft.com/office/drawing/2014/main" id="{C331C57E-4DE0-EE7A-FBF3-DCA7EA9DF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6960" y="3588425"/>
            <a:ext cx="326572" cy="326572"/>
          </a:xfrm>
          <a:prstGeom prst="rect">
            <a:avLst/>
          </a:prstGeom>
        </p:spPr>
      </p:pic>
      <p:pic>
        <p:nvPicPr>
          <p:cNvPr id="17" name="Inhaltsplatzhalter 9" descr="Häkchen">
            <a:extLst>
              <a:ext uri="{FF2B5EF4-FFF2-40B4-BE49-F238E27FC236}">
                <a16:creationId xmlns:a16="http://schemas.microsoft.com/office/drawing/2014/main" id="{17E2815A-63D5-801C-04B6-1B9FDCB5B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3492" y="3960148"/>
            <a:ext cx="326572" cy="326572"/>
          </a:xfrm>
          <a:prstGeom prst="rect">
            <a:avLst/>
          </a:prstGeom>
        </p:spPr>
      </p:pic>
      <p:pic>
        <p:nvPicPr>
          <p:cNvPr id="18" name="Inhaltsplatzhalter 9" descr="Häkchen">
            <a:extLst>
              <a:ext uri="{FF2B5EF4-FFF2-40B4-BE49-F238E27FC236}">
                <a16:creationId xmlns:a16="http://schemas.microsoft.com/office/drawing/2014/main" id="{1669DDA6-8A0A-610E-E2D7-E9EDFD868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023" y="4317460"/>
            <a:ext cx="326572" cy="326572"/>
          </a:xfrm>
          <a:prstGeom prst="rect">
            <a:avLst/>
          </a:prstGeom>
        </p:spPr>
      </p:pic>
      <p:pic>
        <p:nvPicPr>
          <p:cNvPr id="19" name="Inhaltsplatzhalter 9" descr="Häkchen">
            <a:extLst>
              <a:ext uri="{FF2B5EF4-FFF2-40B4-BE49-F238E27FC236}">
                <a16:creationId xmlns:a16="http://schemas.microsoft.com/office/drawing/2014/main" id="{2AA7C940-E3D0-94F4-4469-6C6E96A6F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0023" y="4695961"/>
            <a:ext cx="326572" cy="3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5956A9-7092-3B40-0719-962E97E9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Methodik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162D16-B996-99B8-A39E-766B890A3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Prinzipienschaltbild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8F967D-56D7-CB23-46EC-065DF2E7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Health Checker: 02/2025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15021F-069A-6424-9816-1688F7CC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4091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8F7D6-5FE4-75CE-EDE0-21F0F673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Health Checker: 02/2025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89BEEA-968A-C038-A914-966F9B25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de-DE" noProof="0" smtClean="0"/>
              <a:t>13</a:t>
            </a:fld>
            <a:endParaRPr lang="de-DE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A778EE-07B0-6168-2AEF-3C4E8510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91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9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D15E68D-6981-9396-DE27-58879662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Methodik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5BE2A4-1C59-9B81-1923-734CA70EE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prozessablauf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475F3A0-D089-1056-DF2E-3CD081F1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E9324F-6DC6-9C42-DEA4-BC39029F7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23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D31DECC-ADFD-F457-D17F-F0E6EB58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59AE14-E1BD-1B23-D3B1-390AFE15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169EF0E-B0D8-93C1-CF70-613072C83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42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17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2B1FA6-09BA-D8EE-BC4F-18E0B560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Methodik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FA5FB1-30A4-B944-DF24-A2FB0FD0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Wahl der Hardware und deren Funktion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6C07101-37BE-62F4-5562-8E44EBAB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Health Checker: 02/2025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5E26C4-CA38-C60F-B547-DACB5B1E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de-DE" noProof="0" smtClean="0"/>
              <a:t>16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882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AABDB8-72AF-D2DA-7E4E-C556A2C4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Raspberry-Pi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14D6828-4557-0B3F-8594-4046B0929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Vielzahl an Schnittstellen</a:t>
            </a:r>
          </a:p>
          <a:p>
            <a:r>
              <a:rPr lang="de-DE" noProof="0" dirty="0"/>
              <a:t>Einfache Integration: </a:t>
            </a:r>
          </a:p>
          <a:p>
            <a:pPr lvl="1"/>
            <a:r>
              <a:rPr lang="de-DE" dirty="0"/>
              <a:t>Sensoren</a:t>
            </a:r>
          </a:p>
          <a:p>
            <a:pPr lvl="1"/>
            <a:r>
              <a:rPr lang="de-DE" noProof="0" dirty="0"/>
              <a:t>Aktoren</a:t>
            </a:r>
          </a:p>
          <a:p>
            <a:pPr lvl="1"/>
            <a:r>
              <a:rPr lang="de-DE" dirty="0"/>
              <a:t>Peripheriegeräte</a:t>
            </a:r>
          </a:p>
          <a:p>
            <a:r>
              <a:rPr lang="de-DE" noProof="0" dirty="0"/>
              <a:t>Vorhandenes Wissen</a:t>
            </a:r>
          </a:p>
          <a:p>
            <a:r>
              <a:rPr lang="de-DE" dirty="0"/>
              <a:t>Umfangreiche Dokumentation</a:t>
            </a:r>
          </a:p>
          <a:p>
            <a:r>
              <a:rPr lang="de-DE" noProof="0" dirty="0"/>
              <a:t>Kostengünstig</a:t>
            </a:r>
          </a:p>
          <a:p>
            <a:r>
              <a:rPr lang="de-DE" dirty="0"/>
              <a:t>Vielseitig</a:t>
            </a:r>
            <a:endParaRPr lang="de-DE" noProof="0" dirty="0"/>
          </a:p>
          <a:p>
            <a:pPr lvl="1"/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4F308B-FBDC-1C95-5919-14A8A710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Health Checker: 02/2025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FFAB77-E22A-3EE4-951C-47BA0F22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de-DE" noProof="0" smtClean="0"/>
              <a:t>17</a:t>
            </a:fld>
            <a:endParaRPr lang="de-DE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466AF0-ECE1-0C16-3E77-49791AF3E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15" t="12543" r="30402" b="23800"/>
          <a:stretch/>
        </p:blipFill>
        <p:spPr>
          <a:xfrm rot="5400000">
            <a:off x="6741197" y="2503010"/>
            <a:ext cx="3958418" cy="2658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4138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C7F5CA9-0CAB-21D7-24B2-55327EE7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Display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C280AF-9D84-EAC3-7CC8-44B03823F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Visualisierung für Nutzer</a:t>
            </a:r>
          </a:p>
          <a:p>
            <a:pPr lvl="1"/>
            <a:r>
              <a:rPr lang="de-DE" dirty="0"/>
              <a:t>Systemstatus</a:t>
            </a:r>
          </a:p>
          <a:p>
            <a:pPr lvl="1"/>
            <a:r>
              <a:rPr lang="de-DE" dirty="0"/>
              <a:t>Zugangsberechtigungen</a:t>
            </a:r>
          </a:p>
          <a:p>
            <a:pPr lvl="1"/>
            <a:r>
              <a:rPr lang="de-DE" dirty="0"/>
              <a:t>Fehlermeldungen</a:t>
            </a:r>
          </a:p>
          <a:p>
            <a:pPr lvl="1"/>
            <a:r>
              <a:rPr lang="de-DE" dirty="0"/>
              <a:t>Zugangserlaubnis</a:t>
            </a:r>
          </a:p>
          <a:p>
            <a:r>
              <a:rPr lang="de-DE" dirty="0"/>
              <a:t>Erhöhung/Verbesserung von:</a:t>
            </a:r>
          </a:p>
          <a:p>
            <a:pPr lvl="1"/>
            <a:r>
              <a:rPr lang="de-DE" dirty="0"/>
              <a:t>Nutzerinteraktion</a:t>
            </a:r>
          </a:p>
          <a:p>
            <a:pPr lvl="1"/>
            <a:r>
              <a:rPr lang="de-DE" dirty="0" err="1"/>
              <a:t>Intuitivität</a:t>
            </a:r>
            <a:endParaRPr lang="de-DE" dirty="0"/>
          </a:p>
          <a:p>
            <a:pPr lvl="1"/>
            <a:r>
              <a:rPr lang="de-DE" dirty="0"/>
              <a:t>Bedienfreundlichkeit </a:t>
            </a:r>
          </a:p>
          <a:p>
            <a:pPr lvl="1"/>
            <a:r>
              <a:rPr lang="de-DE" dirty="0"/>
              <a:t>Effizienz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1F0187-F734-1189-0BEF-49C242B4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Health Checker: 02/2025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69D6C7-6757-B554-9369-0010E5B8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de-DE" noProof="0" smtClean="0"/>
              <a:t>18</a:t>
            </a:fld>
            <a:endParaRPr lang="de-DE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9760F9-8DA4-948B-2E17-9BBA0D8C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29" t="50000" r="48857"/>
          <a:stretch/>
        </p:blipFill>
        <p:spPr>
          <a:xfrm rot="5400000">
            <a:off x="7217428" y="2851071"/>
            <a:ext cx="2877901" cy="4230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2012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478150B-3BA5-0E3B-A988-F7CDBF9D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RFID - Reader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A50B8F5-7FBC-280D-E407-B95FE763D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Authentifizierung </a:t>
            </a:r>
          </a:p>
          <a:p>
            <a:r>
              <a:rPr lang="de-DE" dirty="0"/>
              <a:t>Auslesen individueller Daten des RFID-Tags</a:t>
            </a:r>
          </a:p>
          <a:p>
            <a:pPr lvl="1"/>
            <a:r>
              <a:rPr lang="de-DE" dirty="0"/>
              <a:t>Jedem Mitarbeiter zugeordnet</a:t>
            </a:r>
          </a:p>
          <a:p>
            <a:pPr lvl="1"/>
            <a:r>
              <a:rPr lang="de-DE" dirty="0"/>
              <a:t>Unique ID</a:t>
            </a:r>
          </a:p>
          <a:p>
            <a:pPr lvl="1"/>
            <a:r>
              <a:rPr lang="de-DE" dirty="0"/>
              <a:t>Vergleich mit Berechtigung aus Datenbank</a:t>
            </a:r>
          </a:p>
          <a:p>
            <a:pPr lvl="2"/>
            <a:r>
              <a:rPr lang="de-DE" dirty="0"/>
              <a:t>Zugang gewähren oder verweigern</a:t>
            </a:r>
          </a:p>
          <a:p>
            <a:r>
              <a:rPr lang="de-DE" dirty="0"/>
              <a:t>Personalisiert</a:t>
            </a:r>
          </a:p>
          <a:p>
            <a:r>
              <a:rPr lang="de-DE" dirty="0"/>
              <a:t>Berührungslos</a:t>
            </a:r>
          </a:p>
          <a:p>
            <a:r>
              <a:rPr lang="de-DE" dirty="0"/>
              <a:t>Schnell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8B83B5-A6BA-B4F8-48E9-8A687BDF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Health Checker: 02/2025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354C2-FB52-7CAF-31FF-CC5235D9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de-DE" noProof="0" smtClean="0"/>
              <a:t>19</a:t>
            </a:fld>
            <a:endParaRPr lang="de-DE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629F57-E425-38F0-ABCD-E3CE3B020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70" r="27849"/>
          <a:stretch/>
        </p:blipFill>
        <p:spPr>
          <a:xfrm rot="5400000">
            <a:off x="6953188" y="2933974"/>
            <a:ext cx="3859795" cy="3168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685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65B3A1D-065E-A060-F4C4-F681A2F5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Agenda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499A662-E15F-AA20-B7C3-B7E98099D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Einleitung</a:t>
            </a:r>
          </a:p>
          <a:p>
            <a:r>
              <a:rPr lang="de-DE" dirty="0"/>
              <a:t>Produktübersicht</a:t>
            </a:r>
          </a:p>
          <a:p>
            <a:r>
              <a:rPr lang="de-DE" noProof="0" dirty="0"/>
              <a:t>Demonstration</a:t>
            </a:r>
          </a:p>
          <a:p>
            <a:r>
              <a:rPr lang="de-DE" noProof="0" dirty="0"/>
              <a:t>Methodik</a:t>
            </a:r>
          </a:p>
          <a:p>
            <a:pPr lvl="1"/>
            <a:r>
              <a:rPr lang="de-DE" noProof="0" dirty="0"/>
              <a:t>Schaltbild</a:t>
            </a:r>
          </a:p>
          <a:p>
            <a:pPr lvl="1"/>
            <a:r>
              <a:rPr lang="de-DE" dirty="0"/>
              <a:t>Prozessablauf</a:t>
            </a:r>
          </a:p>
          <a:p>
            <a:pPr lvl="1"/>
            <a:r>
              <a:rPr lang="de-DE" noProof="0" dirty="0"/>
              <a:t>Bauteilbeschreibung</a:t>
            </a:r>
          </a:p>
          <a:p>
            <a:r>
              <a:rPr lang="de-DE" noProof="0" dirty="0"/>
              <a:t>Software &amp; User Interface</a:t>
            </a:r>
          </a:p>
          <a:p>
            <a:r>
              <a:rPr lang="de-DE" noProof="0" dirty="0"/>
              <a:t>Ergebnisse &amp; Diskussion</a:t>
            </a:r>
          </a:p>
          <a:p>
            <a:r>
              <a:rPr lang="de-DE" noProof="0" dirty="0"/>
              <a:t>Fazit &amp; Ausblick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1AEF23-32BD-4464-AC1F-4EDFFAC1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Health Checker: 02/2025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BDFD8A-0368-AE34-1124-C287185E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70560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430267-C9C5-5194-F5E5-DAF539CF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Infrarot-Temperatursensor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9A6008-0FB3-6C88-BC17-1B920D43F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Schnell </a:t>
            </a:r>
          </a:p>
          <a:p>
            <a:r>
              <a:rPr lang="de-DE" dirty="0"/>
              <a:t>Kontaktlos</a:t>
            </a:r>
          </a:p>
          <a:p>
            <a:r>
              <a:rPr lang="de-DE" dirty="0"/>
              <a:t>Hygienisch</a:t>
            </a:r>
          </a:p>
          <a:p>
            <a:r>
              <a:rPr lang="de-DE" dirty="0"/>
              <a:t>Temperatur über Schwellenwert:</a:t>
            </a:r>
          </a:p>
          <a:p>
            <a:pPr lvl="1"/>
            <a:r>
              <a:rPr lang="de-DE" dirty="0"/>
              <a:t>Einschätzung als krank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E5F6B6-5E02-368B-DCDE-81714260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61671C-DEDE-F0EB-A639-061B7D736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152152-27E6-85B9-7530-92D03A09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35" t="37310" r="43718" b="22778"/>
          <a:stretch/>
        </p:blipFill>
        <p:spPr>
          <a:xfrm rot="5400000">
            <a:off x="6180896" y="2536328"/>
            <a:ext cx="4552035" cy="3185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432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3F76672-645C-53B2-D15D-3B6EDBE0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Piezo</a:t>
            </a:r>
            <a:r>
              <a:rPr lang="de-DE" dirty="0"/>
              <a:t> - Buzzer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B8EC5AA-EAFE-E86E-A75B-516A0883E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Akustisches Feedback</a:t>
            </a:r>
          </a:p>
          <a:p>
            <a:r>
              <a:rPr lang="de-DE" dirty="0"/>
              <a:t>Ergänzung zu visuellem Feedback</a:t>
            </a:r>
          </a:p>
          <a:p>
            <a:r>
              <a:rPr lang="de-DE" dirty="0"/>
              <a:t>Verbesserte Benutzererfahrung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059AC2-3088-23F5-E7F9-06CD2250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36F816-8C47-C53F-A6EC-F373174D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2C9F099-2EA7-BC86-CB29-64734163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24" t="32397" r="43718" b="33625"/>
          <a:stretch/>
        </p:blipFill>
        <p:spPr>
          <a:xfrm rot="5400000">
            <a:off x="6716858" y="2915405"/>
            <a:ext cx="3747691" cy="29182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441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4D842-D63A-F39A-D1AD-38FD60F1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Ultraschallsensor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B5366F-8921-EC18-8474-732E45319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Annäherungserkennung</a:t>
            </a:r>
          </a:p>
          <a:p>
            <a:r>
              <a:rPr lang="de-DE" dirty="0"/>
              <a:t>Aktivierung des Displays</a:t>
            </a:r>
          </a:p>
          <a:p>
            <a:r>
              <a:rPr lang="de-DE" dirty="0"/>
              <a:t>Kein manuelles Eingreifen</a:t>
            </a:r>
          </a:p>
          <a:p>
            <a:r>
              <a:rPr lang="de-DE" dirty="0"/>
              <a:t>Erhöhte Energieeffizienz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140640-3642-7F9E-39F7-562A9E5B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D7937C-49B1-B558-64ED-5A8C4977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FD91A5-193B-91F7-A8B6-981CADA5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877" t="10905" r="36548" b="6404"/>
          <a:stretch/>
        </p:blipFill>
        <p:spPr>
          <a:xfrm rot="5400000">
            <a:off x="6569839" y="2465699"/>
            <a:ext cx="2563073" cy="5002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4715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F921FB-91A6-F9BC-C098-3A878575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Wemos</a:t>
            </a:r>
            <a:r>
              <a:rPr lang="de-DE" dirty="0"/>
              <a:t> ESP32 D1 Mini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819AE0-C2DA-2DAB-1415-971883DC4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Kompakte Größe</a:t>
            </a:r>
          </a:p>
          <a:p>
            <a:r>
              <a:rPr lang="de-DE" dirty="0"/>
              <a:t>Ausreichende Anzahl an GPIO-Pins</a:t>
            </a:r>
          </a:p>
          <a:p>
            <a:r>
              <a:rPr lang="de-DE" dirty="0"/>
              <a:t>Kommunikation Pi &lt;&gt; </a:t>
            </a:r>
            <a:r>
              <a:rPr lang="de-DE" dirty="0" err="1"/>
              <a:t>Wemos</a:t>
            </a:r>
            <a:endParaRPr lang="de-DE" dirty="0"/>
          </a:p>
          <a:p>
            <a:pPr lvl="1"/>
            <a:r>
              <a:rPr lang="de-DE" dirty="0"/>
              <a:t>UART</a:t>
            </a:r>
          </a:p>
          <a:p>
            <a:pPr lvl="1"/>
            <a:r>
              <a:rPr lang="de-DE" dirty="0"/>
              <a:t>Effizienz</a:t>
            </a:r>
          </a:p>
          <a:p>
            <a:pPr lvl="1"/>
            <a:r>
              <a:rPr lang="de-DE" dirty="0"/>
              <a:t>Platzersparnis</a:t>
            </a:r>
          </a:p>
          <a:p>
            <a:r>
              <a:rPr lang="de-DE" dirty="0"/>
              <a:t>Steuerung von:</a:t>
            </a:r>
          </a:p>
          <a:p>
            <a:pPr lvl="1"/>
            <a:r>
              <a:rPr lang="de-DE" dirty="0"/>
              <a:t>Lichtschranken</a:t>
            </a:r>
          </a:p>
          <a:p>
            <a:pPr lvl="1"/>
            <a:r>
              <a:rPr lang="de-DE" dirty="0" err="1"/>
              <a:t>Steppermotor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6E0024-E42D-14C4-D378-7549A3C4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38017D-B426-EE6C-9594-6ADD7EC9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B1074FA-D8DB-49F7-CA55-D43F1DFC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31" t="26053" r="42222" b="29736"/>
          <a:stretch/>
        </p:blipFill>
        <p:spPr>
          <a:xfrm rot="5400000">
            <a:off x="6821139" y="3034451"/>
            <a:ext cx="3498397" cy="35644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9936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E5F85-19E6-3754-472E-F0EB952F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Lichtschranke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905B5E-4554-7548-8770-68F5F3C30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Durchgangserkennung Drehkreuz</a:t>
            </a:r>
          </a:p>
          <a:p>
            <a:r>
              <a:rPr lang="de-DE" dirty="0"/>
              <a:t>Signal an System bei Unterbrechung der Lichtschranke</a:t>
            </a:r>
          </a:p>
          <a:p>
            <a:pPr lvl="1"/>
            <a:r>
              <a:rPr lang="de-DE" dirty="0"/>
              <a:t>Löst entsprechende Aktion aus (Öffnen des Drehkreuzes)</a:t>
            </a:r>
          </a:p>
          <a:p>
            <a:r>
              <a:rPr lang="de-DE" dirty="0"/>
              <a:t>Erkennung der Passage</a:t>
            </a:r>
          </a:p>
          <a:p>
            <a:r>
              <a:rPr lang="de-DE" dirty="0"/>
              <a:t>Steuerung des Zuganges</a:t>
            </a:r>
          </a:p>
          <a:p>
            <a:pPr lvl="1"/>
            <a:r>
              <a:rPr lang="de-DE" dirty="0"/>
              <a:t>Automatisch</a:t>
            </a:r>
          </a:p>
          <a:p>
            <a:pPr lvl="1"/>
            <a:r>
              <a:rPr lang="de-DE" dirty="0"/>
              <a:t>kontaktlos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F0C1E1-020D-7D80-37A9-D6EF9ACC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04FB4A-8730-CF8B-9911-3CCC847D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98497A-AFBE-A238-5D9A-C3B6FAC9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080" t="11929" r="47896" b="28713"/>
          <a:stretch/>
        </p:blipFill>
        <p:spPr>
          <a:xfrm rot="5400000">
            <a:off x="6746402" y="2642261"/>
            <a:ext cx="1930560" cy="5281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879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F8905E-5A7A-D7DB-7D6D-AE579B6B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Steppermotor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071FE9-979E-B900-D854-662EE3D50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Simulation eines Drehkreuzes</a:t>
            </a:r>
          </a:p>
          <a:p>
            <a:r>
              <a:rPr lang="de-DE" dirty="0"/>
              <a:t>Präzise Drehbewegungen</a:t>
            </a:r>
          </a:p>
          <a:p>
            <a:r>
              <a:rPr lang="de-DE" dirty="0"/>
              <a:t>Steuerung der Drehmechanik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490BAF-D553-C373-A4AA-433729AF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1F1B7B-A248-6755-B3BF-E2768307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037B8B5-C55A-553F-FD98-19F33F9D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35" t="8245" r="40047" b="9473"/>
          <a:stretch/>
        </p:blipFill>
        <p:spPr>
          <a:xfrm rot="5400000">
            <a:off x="6543673" y="2596416"/>
            <a:ext cx="3361193" cy="4256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5064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B03CB-E2F4-E836-1439-3D8E0D7D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WEB-Datenbank-Server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DAB340-97E0-4377-903B-7684CBEA5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Von anderen Systemkomponenten benötigt für:</a:t>
            </a:r>
          </a:p>
          <a:p>
            <a:pPr lvl="1"/>
            <a:r>
              <a:rPr lang="de-DE" dirty="0"/>
              <a:t>Steuerung</a:t>
            </a:r>
          </a:p>
          <a:p>
            <a:pPr lvl="1"/>
            <a:r>
              <a:rPr lang="de-DE" dirty="0"/>
              <a:t>Überwachung</a:t>
            </a:r>
          </a:p>
          <a:p>
            <a:pPr lvl="1"/>
            <a:r>
              <a:rPr lang="de-DE" dirty="0"/>
              <a:t>Speicherung</a:t>
            </a:r>
          </a:p>
          <a:p>
            <a:pPr lvl="1"/>
            <a:r>
              <a:rPr lang="de-DE" dirty="0"/>
              <a:t>Verwaltung</a:t>
            </a:r>
          </a:p>
          <a:p>
            <a:pPr lvl="1"/>
            <a:endParaRPr lang="de-DE" dirty="0"/>
          </a:p>
          <a:p>
            <a:r>
              <a:rPr lang="de-DE" dirty="0"/>
              <a:t>Ermöglicht zentrale Verwaltung des Systems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F32699-3681-E43C-AF94-DD5B0403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EE22F2-D95F-A0B3-C278-06FB5D54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8E14309-893F-57EB-0BF8-E2526F80A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083" r="32861"/>
          <a:stretch/>
        </p:blipFill>
        <p:spPr>
          <a:xfrm rot="5400000">
            <a:off x="7781795" y="2831349"/>
            <a:ext cx="2709242" cy="3904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390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64961-BFFE-1940-FB49-BCB315A6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2E099C-2836-9E1F-5C11-EC20A56CA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Netzwerkkommunikation</a:t>
            </a:r>
          </a:p>
          <a:p>
            <a:r>
              <a:rPr lang="de-DE" dirty="0"/>
              <a:t>Verbindung zwischen Teilsystemen herstellen</a:t>
            </a:r>
          </a:p>
          <a:p>
            <a:r>
              <a:rPr lang="de-DE" dirty="0"/>
              <a:t>Optimierung des Datenverkehrs</a:t>
            </a:r>
          </a:p>
          <a:p>
            <a:r>
              <a:rPr lang="de-DE" dirty="0"/>
              <a:t>Effizienz</a:t>
            </a:r>
          </a:p>
          <a:p>
            <a:r>
              <a:rPr lang="de-DE" dirty="0"/>
              <a:t>Zuverlässigkeit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15281B-8951-AA19-1BF1-BF5F6493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D3C18D-0EBE-99CA-36E8-3A76E370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EB2E70-1D93-44D3-B383-E2076EC75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26" t="24469" r="6862" b="31475"/>
          <a:stretch/>
        </p:blipFill>
        <p:spPr>
          <a:xfrm>
            <a:off x="901429" y="4358439"/>
            <a:ext cx="10389141" cy="2481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25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56BF10F-A53E-E9BC-71B9-99C7828B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Methodik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7AE653B-23AD-E8EA-5484-8139EA766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Bestimmung der Messwerte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942D6E-6AB2-60A4-1DE1-D5E7C052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F18816-F724-C049-CF03-810E96A3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85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FCFB455-45B7-F3F8-32C4-66E6EC4E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Körpertemperatur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060061-930C-8169-779D-9F1879918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Funktionsweise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3F955E2-03E7-F2F2-8FAD-ED5FBC0417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Infrarot Temperatursensor</a:t>
            </a:r>
          </a:p>
          <a:p>
            <a:r>
              <a:rPr lang="de-DE" dirty="0"/>
              <a:t>Erfassung von:</a:t>
            </a:r>
          </a:p>
          <a:p>
            <a:pPr lvl="1"/>
            <a:r>
              <a:rPr lang="de-DE" dirty="0"/>
              <a:t>Körpertemperatur</a:t>
            </a:r>
          </a:p>
          <a:p>
            <a:pPr lvl="1"/>
            <a:r>
              <a:rPr lang="de-DE" dirty="0"/>
              <a:t>Umgebungstemperatur</a:t>
            </a:r>
          </a:p>
          <a:p>
            <a:r>
              <a:rPr lang="de-DE" dirty="0"/>
              <a:t>Korrekte Messung der Körpertemperatur</a:t>
            </a:r>
          </a:p>
          <a:p>
            <a:pPr lvl="1"/>
            <a:r>
              <a:rPr lang="de-DE" dirty="0"/>
              <a:t>Korrekte Entscheidung über potenzielle Krankheit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32054B-D427-6FA9-73AE-101BE2FAD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Validierung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20E1529-240E-984B-58C0-0D2B8642C9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dirty="0"/>
              <a:t>Plausibilitätsprüfung</a:t>
            </a:r>
          </a:p>
          <a:p>
            <a:r>
              <a:rPr lang="de-DE" dirty="0"/>
              <a:t>Manuelle </a:t>
            </a:r>
            <a:r>
              <a:rPr lang="de-DE" dirty="0" err="1"/>
              <a:t>Validitätsprüfung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Vergleich:</a:t>
            </a:r>
          </a:p>
          <a:p>
            <a:pPr lvl="2"/>
            <a:r>
              <a:rPr lang="de-DE" dirty="0"/>
              <a:t>Sensormesswerte</a:t>
            </a:r>
          </a:p>
          <a:p>
            <a:pPr lvl="2"/>
            <a:r>
              <a:rPr lang="de-DE" dirty="0"/>
              <a:t>Referenzthermometer</a:t>
            </a:r>
          </a:p>
          <a:p>
            <a:pPr lvl="1"/>
            <a:r>
              <a:rPr lang="de-DE" dirty="0"/>
              <a:t>Ggf. Kalibrierung des Sensors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AEC3A4-97A1-39E3-FE04-47E2355E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F92B61-3404-0ECE-5CB2-F1A60CDC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9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EC16282-8E08-102A-FAD6-DC54085A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Einleitung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FE53802-A1F0-F13D-E878-480E28A64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Problemstellung	Motivation</a:t>
            </a:r>
            <a:r>
              <a:rPr lang="de-DE" noProof="0" dirty="0"/>
              <a:t>	Umfang	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4903DC-CE39-E999-7579-48A21060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Health Checker: 02/2025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D6DD4A-7482-5B96-BB14-A9BB4239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002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6E243B-679E-E665-B848-78E47DD4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Abstand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8A34275-59DF-DC8C-C925-8711F6F90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Funktionsweise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A98F8F-7F01-9AFD-E22D-BDBC07841D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Ultraschallsensor</a:t>
            </a:r>
          </a:p>
          <a:p>
            <a:pPr lvl="1"/>
            <a:r>
              <a:rPr lang="de-DE" dirty="0"/>
              <a:t>Aussenden von Schallwellen</a:t>
            </a:r>
          </a:p>
          <a:p>
            <a:pPr lvl="1"/>
            <a:r>
              <a:rPr lang="de-DE" dirty="0"/>
              <a:t>Reflexion der Wellen</a:t>
            </a:r>
          </a:p>
          <a:p>
            <a:pPr lvl="1"/>
            <a:r>
              <a:rPr lang="de-DE" dirty="0"/>
              <a:t>Auffangen der Schwingungen</a:t>
            </a:r>
          </a:p>
          <a:p>
            <a:pPr lvl="1"/>
            <a:r>
              <a:rPr lang="de-DE" dirty="0"/>
              <a:t>Zeitdifferenz =&gt; Distanz</a:t>
            </a:r>
          </a:p>
          <a:p>
            <a:r>
              <a:rPr lang="de-DE" dirty="0"/>
              <a:t>Messung der Distanz zu einem Objekt</a:t>
            </a:r>
          </a:p>
          <a:p>
            <a:r>
              <a:rPr lang="de-DE" dirty="0"/>
              <a:t>Detektion: Herantreten eines Mitarbeiters</a:t>
            </a:r>
          </a:p>
          <a:p>
            <a:pPr lvl="1"/>
            <a:r>
              <a:rPr lang="de-DE" dirty="0"/>
              <a:t>Aktivierung des Systems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83DAD89-B4C9-5DB4-ED5F-83AD342AF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Validierung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DB1D59E-75F9-BFFF-64C1-F83120BC35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Vergleich mit Messinstrument</a:t>
            </a:r>
          </a:p>
          <a:p>
            <a:pPr lvl="1"/>
            <a:r>
              <a:rPr lang="de-DE" dirty="0"/>
              <a:t>Meterstab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260569-6F9D-9E67-7585-25D05F3EF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75D948-E594-3A75-F201-DC092E18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29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E6513A0E-1941-D4FD-DC15-812E65EA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&amp; User-Interface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0A6D436-B201-1DC0-641B-F12F71442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Programmstruktur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1247783-E226-C01D-296F-FAD8B959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F30EEA3-E90D-D6E3-5704-962FB081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43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58AD6-EB0E-4E9D-A232-40FA2D0D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4D9AB6-304F-829D-C808-2258360B8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EAAEAE-8B8C-FD66-3B25-A3DB3BDE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AC1DEC-26FF-3225-9536-E7D4C8AE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76FF9A-86D9-7F15-FF42-CD96AC49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80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08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8290E5-9268-6769-1599-65FC6A04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&amp; User-Interface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43AF31-9E04-CD52-F8A3-63B40A4F5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Datenbanksystem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7C779F-FA66-B7C4-ED3C-33271B95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A52D36-3E81-194C-F7AD-9E8D2BFD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03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E1C0336-AB82-E4B1-4F56-75A8EF76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Entwicklungsstart:</a:t>
            </a:r>
            <a:br>
              <a:rPr lang="de-DE" dirty="0"/>
            </a:br>
            <a:r>
              <a:rPr lang="de-DE" dirty="0"/>
              <a:t>SQLite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5AF9C67-18EF-28EC-3253-2CAF66C00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Einfachheit</a:t>
            </a:r>
          </a:p>
          <a:p>
            <a:r>
              <a:rPr lang="de-DE" dirty="0" err="1"/>
              <a:t>Intuitivität</a:t>
            </a:r>
            <a:endParaRPr lang="de-DE" dirty="0"/>
          </a:p>
          <a:p>
            <a:r>
              <a:rPr lang="de-DE" dirty="0"/>
              <a:t>Embedded DBMS</a:t>
            </a:r>
          </a:p>
          <a:p>
            <a:r>
              <a:rPr lang="de-DE" dirty="0"/>
              <a:t>Single-</a:t>
            </a:r>
            <a:r>
              <a:rPr lang="de-DE" dirty="0" err="1"/>
              <a:t>Process</a:t>
            </a:r>
            <a:r>
              <a:rPr lang="de-DE" dirty="0"/>
              <a:t>-Architektur</a:t>
            </a:r>
          </a:p>
          <a:p>
            <a:pPr lvl="1"/>
            <a:r>
              <a:rPr lang="de-DE" dirty="0"/>
              <a:t>Challenge: Mehrfachzugriffe nicht möglich</a:t>
            </a:r>
          </a:p>
          <a:p>
            <a:pPr lvl="2"/>
            <a:r>
              <a:rPr lang="de-DE" dirty="0"/>
              <a:t>bei Zugriff: Blockierung der Datenbank </a:t>
            </a:r>
          </a:p>
          <a:p>
            <a:pPr lvl="2"/>
            <a:r>
              <a:rPr lang="de-DE" dirty="0"/>
              <a:t>Nur Schreiben oder Lesen gleichzeitig möglich</a:t>
            </a:r>
          </a:p>
          <a:p>
            <a:r>
              <a:rPr lang="de-DE" dirty="0"/>
              <a:t>Lösung:</a:t>
            </a:r>
          </a:p>
          <a:p>
            <a:pPr lvl="1"/>
            <a:r>
              <a:rPr lang="de-DE" dirty="0"/>
              <a:t>DBMS mit Client-Server-Architektur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6B6D56-A351-CB16-F38B-9FFBB2C2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ECC7B1-6C42-C259-E171-8E92563F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15A8BC-683B-797F-B47D-94E70338B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1303" y="1190905"/>
            <a:ext cx="36385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9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4AE5D-3952-57B1-0869-56685B1F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Umstellung auf</a:t>
            </a:r>
            <a:br>
              <a:rPr lang="de-DE" dirty="0"/>
            </a:br>
            <a:r>
              <a:rPr lang="de-DE" dirty="0" err="1"/>
              <a:t>postgreSQL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29C88D-9D1D-4D10-B027-1467ADDF1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Client-Server-Architektur</a:t>
            </a:r>
          </a:p>
          <a:p>
            <a:r>
              <a:rPr lang="de-DE" dirty="0"/>
              <a:t>Multi-User-Unterstützung</a:t>
            </a:r>
          </a:p>
          <a:p>
            <a:pPr lvl="1"/>
            <a:r>
              <a:rPr lang="de-DE" dirty="0"/>
              <a:t>Lösung für Mehrfachzugriffe</a:t>
            </a:r>
          </a:p>
          <a:p>
            <a:r>
              <a:rPr lang="de-DE" dirty="0" err="1"/>
              <a:t>Transaktionssciherheit</a:t>
            </a:r>
            <a:endParaRPr lang="de-DE" dirty="0"/>
          </a:p>
          <a:p>
            <a:r>
              <a:rPr lang="de-DE" dirty="0"/>
              <a:t>Erweiterbarkeit</a:t>
            </a:r>
          </a:p>
          <a:p>
            <a:r>
              <a:rPr lang="de-DE" dirty="0"/>
              <a:t>Netzwerkbasierter Zugriff</a:t>
            </a:r>
          </a:p>
          <a:p>
            <a:r>
              <a:rPr lang="de-DE" dirty="0"/>
              <a:t>Erhöhte Komplexität</a:t>
            </a:r>
          </a:p>
          <a:p>
            <a:r>
              <a:rPr lang="de-DE" dirty="0"/>
              <a:t>Datenbank Host: Raspberry Pi</a:t>
            </a:r>
          </a:p>
          <a:p>
            <a:pPr lvl="1"/>
            <a:r>
              <a:rPr lang="de-DE" dirty="0"/>
              <a:t>Umstellung auf zentralen Server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AF6297-7E77-346A-BDBD-CF6F32F4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96CB64-92D9-30DF-1936-63D00308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C64E0B4-7854-E3CB-F376-9A937CE5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257" y="1853248"/>
            <a:ext cx="2788596" cy="287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55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5B908C5-B209-6FC4-396A-1FCE555E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&amp; User-Interface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B52E314-540A-4455-AB9D-1919D4E5D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Webanwendung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345887-09E4-4CB7-A135-BBF43DEB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187032-82EE-BFEC-5393-75B3DD4F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35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E6C6B-0297-C064-D05A-971B4D91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F5FD0-7B1A-65B0-5957-FE690373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051" y="2055631"/>
            <a:ext cx="3775665" cy="4195481"/>
          </a:xfrm>
        </p:spPr>
        <p:txBody>
          <a:bodyPr/>
          <a:lstStyle/>
          <a:p>
            <a:r>
              <a:rPr lang="de-DE" dirty="0"/>
              <a:t>Visualisierungen</a:t>
            </a:r>
          </a:p>
          <a:p>
            <a:r>
              <a:rPr lang="de-DE" dirty="0"/>
              <a:t>Flexibilität</a:t>
            </a:r>
          </a:p>
          <a:p>
            <a:r>
              <a:rPr lang="de-DE" dirty="0"/>
              <a:t>Klare Struktur</a:t>
            </a:r>
          </a:p>
          <a:p>
            <a:r>
              <a:rPr lang="de-DE" dirty="0"/>
              <a:t>Responsive</a:t>
            </a:r>
          </a:p>
          <a:p>
            <a:r>
              <a:rPr lang="de-DE" dirty="0"/>
              <a:t>Ansprechend</a:t>
            </a:r>
          </a:p>
          <a:p>
            <a:r>
              <a:rPr lang="de-DE" dirty="0"/>
              <a:t>Automatische Anpassung an Endgerät</a:t>
            </a:r>
          </a:p>
          <a:p>
            <a:endParaRPr lang="de-DE" dirty="0"/>
          </a:p>
          <a:p>
            <a:r>
              <a:rPr lang="de-DE" dirty="0"/>
              <a:t>Aktuellster Technology-Stack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D224D9-C26C-9634-A9EB-112B72AB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0EA2F4-0C93-7E87-7D05-006EE76F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EB70C76-17D4-1DEE-7392-0DC44B162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3" y="1335932"/>
            <a:ext cx="7258207" cy="53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7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F83A8-6D54-CD02-0E67-7326C6B20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4FADC-541A-2AFA-44DA-81CD8239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Logger Page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6AC1E2-4BFC-AA62-9A6F-27B749C6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D5D31C-4A62-0BAE-A8DC-03D6DAC4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D88159-78F0-2B8C-AA4D-4BF90A593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15" y="1447800"/>
            <a:ext cx="10054225" cy="515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4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E4C8B-6039-8648-9CF2-A5D7D7AC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gg sans"/>
              </a:rPr>
              <a:t>Login Page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8E46CCF-369D-9482-CB0E-90CDE47E39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04E28DA-437E-E7E6-C5CC-E90CF200C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94398" y="3805642"/>
            <a:ext cx="4396341" cy="35474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Authentifizierungsproblem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20B1F6-BC0E-3AEA-79A1-6A1E4C60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29D5EA-3304-F59C-C929-E6BE4EE4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DB1635-AE83-9F75-8F27-2389B3FA4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4" t="16170" r="19316" b="6601"/>
          <a:stretch/>
        </p:blipFill>
        <p:spPr bwMode="auto">
          <a:xfrm>
            <a:off x="344405" y="1386886"/>
            <a:ext cx="6258128" cy="519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43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1B99C-B2BB-C60E-D4A1-217E5F5B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33DF6-8268-949A-6A0B-7AD1E6D8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Teilweise bereits Zugangsberechtigungssysteme</a:t>
            </a:r>
          </a:p>
          <a:p>
            <a:r>
              <a:rPr lang="de-DE" dirty="0"/>
              <a:t>Keine Überprüfung des Gesundheitszustandes</a:t>
            </a:r>
          </a:p>
          <a:p>
            <a:r>
              <a:rPr lang="de-DE" dirty="0"/>
              <a:t>Verbreitung von Krankheiten</a:t>
            </a:r>
          </a:p>
          <a:p>
            <a:r>
              <a:rPr lang="de-DE" dirty="0"/>
              <a:t>Einbußen in Produktivität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3345DA-A591-9E57-3381-7F0421691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41967E-1CB4-7807-B6A0-600119B8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94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D90087-6F51-E4A2-A24A-7391B727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Toolbox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F0EB1E-25F5-7E60-F62A-492215AC3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HTML5 &amp; CSS3</a:t>
            </a:r>
          </a:p>
          <a:p>
            <a:pPr lvl="1"/>
            <a:r>
              <a:rPr lang="de-DE" dirty="0"/>
              <a:t>Grundstruktur: HTML</a:t>
            </a:r>
          </a:p>
          <a:p>
            <a:pPr lvl="1"/>
            <a:r>
              <a:rPr lang="de-DE" dirty="0"/>
              <a:t>Styling: CSS-Frameworks</a:t>
            </a:r>
          </a:p>
          <a:p>
            <a:pPr lvl="2"/>
            <a:r>
              <a:rPr lang="de-DE" dirty="0"/>
              <a:t>Automatische Anpassung an Endgerät</a:t>
            </a:r>
          </a:p>
          <a:p>
            <a:r>
              <a:rPr lang="de-DE" dirty="0"/>
              <a:t>JavaScript &amp; Chart.js</a:t>
            </a:r>
          </a:p>
          <a:p>
            <a:pPr lvl="1"/>
            <a:r>
              <a:rPr lang="de-DE" dirty="0"/>
              <a:t>Dynamische &amp; interaktive Elemente: JavaScript</a:t>
            </a:r>
          </a:p>
          <a:p>
            <a:pPr lvl="1"/>
            <a:r>
              <a:rPr lang="de-DE" dirty="0"/>
              <a:t>Visualisierung: Charts.js</a:t>
            </a:r>
          </a:p>
          <a:p>
            <a:r>
              <a:rPr lang="de-DE" dirty="0" err="1"/>
              <a:t>RESTful</a:t>
            </a:r>
            <a:r>
              <a:rPr lang="de-DE" dirty="0"/>
              <a:t> API</a:t>
            </a:r>
          </a:p>
          <a:p>
            <a:pPr lvl="1"/>
            <a:r>
              <a:rPr lang="de-DE" dirty="0"/>
              <a:t>Kommunikation: Frontend &lt;&gt; Backend</a:t>
            </a:r>
          </a:p>
          <a:p>
            <a:pPr lvl="1"/>
            <a:r>
              <a:rPr lang="de-DE" dirty="0"/>
              <a:t>JSON-Format</a:t>
            </a:r>
          </a:p>
          <a:p>
            <a:pPr lvl="1"/>
            <a:r>
              <a:rPr lang="de-DE" dirty="0"/>
              <a:t>Benutzerregistrierung &amp; Datenbankabfragen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A806FF-9FE8-77A4-B214-2C4D354AD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B2961-AC81-4827-ADDB-4B2BCAB1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31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822FA9C-526B-6F0E-48AA-5A1378DE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&amp; User-Interface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CF025B-2434-C215-D459-3F66CEA88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Benutzerterminal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D8A718-62D2-FDFF-5337-30D9819A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674804-ABFA-C837-5D91-C61E3635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59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2DF0B-8B9A-9890-DA06-1180E8B5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263647D-F49C-DA9F-144A-9769B1A6D9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63" r="3653"/>
          <a:stretch/>
        </p:blipFill>
        <p:spPr>
          <a:xfrm>
            <a:off x="333103" y="2112212"/>
            <a:ext cx="7347857" cy="43865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5F5E115-7649-318E-BE11-0CA9D6FDF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95659" y="2484410"/>
            <a:ext cx="4396341" cy="4200245"/>
          </a:xfrm>
        </p:spPr>
        <p:txBody>
          <a:bodyPr/>
          <a:lstStyle/>
          <a:p>
            <a:r>
              <a:rPr lang="de-DE" dirty="0"/>
              <a:t>Performance-Fokus</a:t>
            </a:r>
          </a:p>
          <a:p>
            <a:r>
              <a:rPr lang="de-DE" dirty="0"/>
              <a:t>Robustheit</a:t>
            </a:r>
          </a:p>
          <a:p>
            <a:r>
              <a:rPr lang="de-DE" dirty="0"/>
              <a:t>Aktuellste Technologien</a:t>
            </a:r>
          </a:p>
          <a:p>
            <a:r>
              <a:rPr lang="de-DE" dirty="0"/>
              <a:t>Simplizität</a:t>
            </a:r>
          </a:p>
          <a:p>
            <a:r>
              <a:rPr lang="de-DE" dirty="0"/>
              <a:t>Echtzeitanforderung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55E3C0-B325-1AF3-9183-D9550B0B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Health Checker: 02/2025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ABF82D-E50C-30BA-7BB6-7D26CF20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8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247E0AD-986A-1AE0-E68F-4B8EEAFA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Toolbox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ED75B78-FC84-8477-F702-CDA2F4319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Python</a:t>
            </a:r>
          </a:p>
          <a:p>
            <a:pPr lvl="1"/>
            <a:r>
              <a:rPr lang="de-DE" dirty="0"/>
              <a:t>Logik</a:t>
            </a:r>
          </a:p>
          <a:p>
            <a:pPr lvl="1"/>
            <a:r>
              <a:rPr lang="de-DE" dirty="0"/>
              <a:t>Visualisierung</a:t>
            </a:r>
          </a:p>
          <a:p>
            <a:pPr lvl="1"/>
            <a:r>
              <a:rPr lang="de-DE" dirty="0"/>
              <a:t>Einfachheit</a:t>
            </a:r>
          </a:p>
          <a:p>
            <a:r>
              <a:rPr lang="de-DE" dirty="0"/>
              <a:t>C++</a:t>
            </a:r>
          </a:p>
          <a:p>
            <a:pPr lvl="1"/>
            <a:r>
              <a:rPr lang="de-DE" dirty="0"/>
              <a:t>WEMOS-Modul</a:t>
            </a:r>
          </a:p>
          <a:p>
            <a:pPr lvl="1"/>
            <a:r>
              <a:rPr lang="de-DE" dirty="0"/>
              <a:t>Performance</a:t>
            </a:r>
          </a:p>
          <a:p>
            <a:pPr lvl="1"/>
            <a:r>
              <a:rPr lang="de-DE" dirty="0"/>
              <a:t>Kompatibilität</a:t>
            </a:r>
          </a:p>
          <a:p>
            <a:pPr lvl="1"/>
            <a:r>
              <a:rPr lang="de-DE" dirty="0"/>
              <a:t>Effiziente Steuerung der Aktoren</a:t>
            </a:r>
          </a:p>
          <a:p>
            <a:pPr lvl="1"/>
            <a:r>
              <a:rPr lang="de-DE" dirty="0"/>
              <a:t>Echtzeitanforderung</a:t>
            </a:r>
          </a:p>
          <a:p>
            <a:pPr lvl="1"/>
            <a:r>
              <a:rPr lang="de-DE" dirty="0"/>
              <a:t>Robustheit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DD5FF86-F2F9-E017-A764-BB7FF560F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PYQt5</a:t>
            </a:r>
          </a:p>
          <a:p>
            <a:pPr lvl="1"/>
            <a:r>
              <a:rPr lang="de-DE" dirty="0"/>
              <a:t>GUI-Framework</a:t>
            </a:r>
          </a:p>
          <a:p>
            <a:pPr lvl="1"/>
            <a:r>
              <a:rPr lang="de-DE" dirty="0"/>
              <a:t>Widgets</a:t>
            </a:r>
          </a:p>
          <a:p>
            <a:pPr lvl="1"/>
            <a:r>
              <a:rPr lang="de-DE" dirty="0"/>
              <a:t>Plattformübergreifende GUI</a:t>
            </a:r>
          </a:p>
          <a:p>
            <a:r>
              <a:rPr lang="de-DE" dirty="0"/>
              <a:t>MQTT</a:t>
            </a:r>
          </a:p>
          <a:p>
            <a:pPr lvl="1"/>
            <a:r>
              <a:rPr lang="de-DE" dirty="0"/>
              <a:t>Abgleich mit Nutzerdaten</a:t>
            </a:r>
          </a:p>
          <a:p>
            <a:pPr lvl="1"/>
            <a:r>
              <a:rPr lang="de-DE" dirty="0"/>
              <a:t>Kommunikation: DBS &lt;&gt; Terminal</a:t>
            </a:r>
          </a:p>
          <a:p>
            <a:pPr lvl="1"/>
            <a:r>
              <a:rPr lang="de-DE" dirty="0"/>
              <a:t>Leichtgewichtigkeit</a:t>
            </a:r>
          </a:p>
          <a:p>
            <a:pPr lvl="1"/>
            <a:r>
              <a:rPr lang="de-DE" dirty="0"/>
              <a:t>Effizienz</a:t>
            </a:r>
          </a:p>
          <a:p>
            <a:pPr lvl="1"/>
            <a:r>
              <a:rPr lang="de-DE" dirty="0"/>
              <a:t>Echtzeitfähigkeit</a:t>
            </a:r>
          </a:p>
          <a:p>
            <a:pPr lvl="1"/>
            <a:r>
              <a:rPr lang="de-DE" dirty="0"/>
              <a:t>Robustheit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A2F260-EB91-1AE3-7E16-1B7BAFD2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AFE13-7C65-1764-81BE-A863C52C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50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325A2F9-D903-1F37-58CA-81FB0FBE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&amp; Diskussion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4A208CA-D023-032B-208D-EEDDB426D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Messwerte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6B734F-C1C4-E7C9-6B93-474A3956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27EE12-72FD-C1D7-0C7D-1CEAC59E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06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0C15B-C7DA-5209-4AD0-64A61DD0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782891-568D-A1B6-97B3-795FC52F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RFID-Authentifizierung</a:t>
            </a:r>
          </a:p>
          <a:p>
            <a:pPr lvl="1"/>
            <a:r>
              <a:rPr lang="de-DE" dirty="0"/>
              <a:t>Erfolgsquote 99,5%</a:t>
            </a:r>
          </a:p>
          <a:p>
            <a:r>
              <a:rPr lang="de-DE" dirty="0"/>
              <a:t>Temperaturmessung</a:t>
            </a:r>
          </a:p>
          <a:p>
            <a:pPr lvl="1"/>
            <a:r>
              <a:rPr lang="de-DE" dirty="0"/>
              <a:t>Durchschnittlicher Messwert: 36,7°C</a:t>
            </a:r>
          </a:p>
          <a:p>
            <a:pPr lvl="1"/>
            <a:r>
              <a:rPr lang="de-DE" b="1" dirty="0"/>
              <a:t>σ: </a:t>
            </a:r>
            <a:r>
              <a:rPr lang="de-DE" dirty="0"/>
              <a:t>0.2°C</a:t>
            </a:r>
          </a:p>
          <a:p>
            <a:r>
              <a:rPr lang="de-DE" dirty="0"/>
              <a:t>Zugangsentscheidung</a:t>
            </a:r>
          </a:p>
          <a:p>
            <a:pPr lvl="1"/>
            <a:r>
              <a:rPr lang="de-DE" dirty="0"/>
              <a:t>Erfolgsquote 98,8%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ED5253-EA91-9FAB-7C61-20885CF7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B8A532-A493-1A8D-2C6E-353A2DCE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705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739AB-FC49-6114-EF2F-14DD71C8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Messgrößen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1E808-98F5-F029-A7F3-E166DDD9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Temperaturwerte</a:t>
            </a:r>
          </a:p>
          <a:p>
            <a:pPr lvl="1"/>
            <a:r>
              <a:rPr lang="de-DE" dirty="0"/>
              <a:t>Zu Referenzthermometer:</a:t>
            </a:r>
          </a:p>
          <a:p>
            <a:pPr lvl="2"/>
            <a:r>
              <a:rPr lang="de-DE" dirty="0"/>
              <a:t>geringe Schwankungen</a:t>
            </a:r>
          </a:p>
          <a:p>
            <a:pPr lvl="2"/>
            <a:r>
              <a:rPr lang="de-DE" dirty="0"/>
              <a:t>hohe Übereinstimmung</a:t>
            </a:r>
          </a:p>
          <a:p>
            <a:r>
              <a:rPr lang="de-DE" dirty="0"/>
              <a:t>RFID-Erkennung</a:t>
            </a:r>
          </a:p>
          <a:p>
            <a:pPr lvl="1"/>
            <a:r>
              <a:rPr lang="de-DE" dirty="0"/>
              <a:t>hohe Zuverlässigkeit</a:t>
            </a:r>
          </a:p>
          <a:p>
            <a:pPr lvl="1"/>
            <a:r>
              <a:rPr lang="de-DE" dirty="0"/>
              <a:t>Seltene Lesefehler bei schnellen Bewegungen</a:t>
            </a:r>
          </a:p>
          <a:p>
            <a:r>
              <a:rPr lang="de-DE" dirty="0"/>
              <a:t>Datenbankanbindung</a:t>
            </a:r>
          </a:p>
          <a:p>
            <a:pPr lvl="1"/>
            <a:r>
              <a:rPr lang="de-DE" dirty="0"/>
              <a:t>durchschnittliche Antwortzeit</a:t>
            </a:r>
          </a:p>
          <a:p>
            <a:pPr lvl="2"/>
            <a:r>
              <a:rPr lang="de-DE" dirty="0"/>
              <a:t>44ms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D9FC5B-3486-F78F-BD7F-6AB76B9A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C88FA-72F3-83E0-2F5B-36E006E0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96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04300-498D-3140-D14E-01730618C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710E8B5-C944-C405-8716-E2AF65A0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 &amp; Diskussion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92BF845-AD10-43A9-7652-091A57AB0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Stärken	Challenges	Erweiterungen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780D8F-FAC2-6F58-81FE-EBB51312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E99D75-525F-05EE-33CD-B208EB9A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96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4B5CB5-FCF2-6056-2B67-3301A741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Stärken des Systems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AAB6005-1FE2-DD78-AA30-E44ECA3F9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Hohe Zuverlässigkeit</a:t>
            </a:r>
          </a:p>
          <a:p>
            <a:r>
              <a:rPr lang="de-DE" dirty="0"/>
              <a:t>Benutzerfreundlichkeit</a:t>
            </a:r>
          </a:p>
          <a:p>
            <a:pPr lvl="1"/>
            <a:r>
              <a:rPr lang="de-DE" dirty="0"/>
              <a:t>Web-GUI</a:t>
            </a:r>
          </a:p>
          <a:p>
            <a:pPr lvl="1"/>
            <a:r>
              <a:rPr lang="de-DE" dirty="0"/>
              <a:t>Client-GUI</a:t>
            </a:r>
          </a:p>
          <a:p>
            <a:r>
              <a:rPr lang="de-DE" dirty="0"/>
              <a:t>Skalierbare Architektur</a:t>
            </a:r>
          </a:p>
          <a:p>
            <a:pPr lvl="1"/>
            <a:r>
              <a:rPr lang="de-DE" dirty="0"/>
              <a:t>Einfache Erweiterung</a:t>
            </a:r>
          </a:p>
          <a:p>
            <a:r>
              <a:rPr lang="de-DE" dirty="0"/>
              <a:t>Sicherheit &amp; Datenschutz</a:t>
            </a:r>
          </a:p>
          <a:p>
            <a:pPr lvl="1"/>
            <a:r>
              <a:rPr lang="de-DE" dirty="0"/>
              <a:t>Verschlüsselte Übertragung</a:t>
            </a:r>
          </a:p>
          <a:p>
            <a:pPr lvl="1"/>
            <a:r>
              <a:rPr lang="de-DE" dirty="0"/>
              <a:t>Zentrale Speicherung</a:t>
            </a:r>
          </a:p>
          <a:p>
            <a:r>
              <a:rPr lang="de-DE" dirty="0"/>
              <a:t>Automatische Zutrittskontrolle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DF3AA1-47A7-7D0D-38F7-0663CB231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B5B328-CBD2-ADA9-B320-9EBCA425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6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5A73FF-960C-2E0C-E870-C90650B56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1E83AD1-423D-B64C-E7A0-8A3024CA3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Verbesserung Sensorkalibrierung</a:t>
            </a:r>
          </a:p>
          <a:p>
            <a:pPr lvl="1"/>
            <a:r>
              <a:rPr lang="de-DE" dirty="0"/>
              <a:t>Minimale Abweichung bei Extremtemperaturen</a:t>
            </a:r>
          </a:p>
          <a:p>
            <a:pPr lvl="1"/>
            <a:r>
              <a:rPr lang="de-DE" dirty="0"/>
              <a:t>dynamische Kalibrierung</a:t>
            </a:r>
          </a:p>
          <a:p>
            <a:r>
              <a:rPr lang="de-DE" dirty="0"/>
              <a:t>Optimierung Datenbank-Performance</a:t>
            </a:r>
          </a:p>
          <a:p>
            <a:pPr lvl="1"/>
            <a:r>
              <a:rPr lang="de-DE" dirty="0"/>
              <a:t>Lastverteilung auf mehrere Server</a:t>
            </a:r>
          </a:p>
          <a:p>
            <a:pPr lvl="1"/>
            <a:r>
              <a:rPr lang="de-DE" dirty="0"/>
              <a:t>Gewährleistung niedriger Reaktionszeiten</a:t>
            </a:r>
          </a:p>
          <a:p>
            <a:r>
              <a:rPr lang="de-DE" dirty="0"/>
              <a:t>Netzwerkunabhängige Notfalllösung</a:t>
            </a:r>
          </a:p>
          <a:p>
            <a:pPr lvl="1"/>
            <a:r>
              <a:rPr lang="de-DE" dirty="0"/>
              <a:t>Netzwerkausfall</a:t>
            </a:r>
          </a:p>
          <a:p>
            <a:pPr lvl="1"/>
            <a:r>
              <a:rPr lang="de-DE" dirty="0"/>
              <a:t>lokaler Zwischenspeicher</a:t>
            </a:r>
          </a:p>
          <a:p>
            <a:pPr lvl="1"/>
            <a:r>
              <a:rPr lang="de-DE" dirty="0"/>
              <a:t>Spätere Synchronisation</a:t>
            </a:r>
          </a:p>
          <a:p>
            <a:r>
              <a:rPr lang="de-DE" dirty="0"/>
              <a:t>Authentifizierungsproblem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BFE517-3066-8394-D5E8-313B2E6F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248E5C-5034-5EFE-1504-D2006DEB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1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5D5F3B8-0B72-D23A-28AD-D0FF0877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997DF9-6A24-7F5E-981D-73AA5435B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Gesundheitsschutz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ABDE811-AB6B-B93F-33CE-22D0502D4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Corona Pandemie</a:t>
            </a:r>
          </a:p>
          <a:p>
            <a:r>
              <a:rPr lang="de-DE" dirty="0"/>
              <a:t>Eindämmung von Krankheiten</a:t>
            </a:r>
          </a:p>
          <a:p>
            <a:r>
              <a:rPr lang="de-DE" dirty="0"/>
              <a:t>Langsamere Verbreitung</a:t>
            </a:r>
          </a:p>
          <a:p>
            <a:r>
              <a:rPr lang="de-DE" dirty="0"/>
              <a:t>Reduziertes Ansteckungsrisiko</a:t>
            </a:r>
          </a:p>
          <a:p>
            <a:r>
              <a:rPr lang="de-DE" dirty="0"/>
              <a:t>Weniger Krankheitsbedingte Ausfälle</a:t>
            </a:r>
          </a:p>
          <a:p>
            <a:r>
              <a:rPr lang="de-DE" dirty="0"/>
              <a:t>Gesunde Belegschaft</a:t>
            </a:r>
          </a:p>
          <a:p>
            <a:r>
              <a:rPr lang="de-DE" dirty="0"/>
              <a:t>Angenehmes Arbeitsklima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F317AC8-E9BF-7EB3-DF3D-BA1F7394F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Praktische Anwendung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4570612B-76A9-2739-23D9-E45B20D4D6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Messwerte</a:t>
            </a:r>
          </a:p>
          <a:p>
            <a:pPr lvl="1"/>
            <a:r>
              <a:rPr lang="de-DE" dirty="0"/>
              <a:t>Analyse</a:t>
            </a:r>
          </a:p>
          <a:p>
            <a:pPr lvl="1"/>
            <a:r>
              <a:rPr lang="de-DE" dirty="0"/>
              <a:t>Darstellung</a:t>
            </a:r>
          </a:p>
          <a:p>
            <a:r>
              <a:rPr lang="de-DE" dirty="0"/>
              <a:t>Aufzeigen möglicher Infektionen</a:t>
            </a:r>
          </a:p>
          <a:p>
            <a:r>
              <a:rPr lang="de-DE" dirty="0"/>
              <a:t>Vertiefung von Wissen</a:t>
            </a:r>
          </a:p>
          <a:p>
            <a:pPr lvl="1"/>
            <a:r>
              <a:rPr lang="de-DE" dirty="0"/>
              <a:t>IT-Systeme</a:t>
            </a:r>
          </a:p>
          <a:p>
            <a:pPr lvl="1"/>
            <a:r>
              <a:rPr lang="de-DE" dirty="0"/>
              <a:t>Embedded Systeme</a:t>
            </a:r>
          </a:p>
          <a:p>
            <a:pPr lvl="1"/>
            <a:r>
              <a:rPr lang="de-DE" dirty="0"/>
              <a:t>Datenbanken</a:t>
            </a:r>
          </a:p>
          <a:p>
            <a:pPr lvl="1"/>
            <a:r>
              <a:rPr lang="de-DE" dirty="0"/>
              <a:t>Webprogrammierung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1C0BDB-2772-6C42-0CCD-1E037F0A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509979-D8FE-9396-2784-3B9A4C9D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39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055E1-1BC8-3A64-26E3-81961653D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Erweiterungsmöglichkeiten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D432B-DD60-D1FF-BC7E-01DE1943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Zutrittskontrolle</a:t>
            </a:r>
          </a:p>
          <a:p>
            <a:pPr lvl="1"/>
            <a:r>
              <a:rPr lang="de-DE" dirty="0"/>
              <a:t>Gesichtserkennung</a:t>
            </a:r>
          </a:p>
          <a:p>
            <a:r>
              <a:rPr lang="de-DE" dirty="0"/>
              <a:t>Admin-Features</a:t>
            </a:r>
          </a:p>
          <a:p>
            <a:pPr lvl="1"/>
            <a:r>
              <a:rPr lang="de-DE" dirty="0"/>
              <a:t>E-Mail/SMS Benachrichtigung </a:t>
            </a:r>
          </a:p>
          <a:p>
            <a:pPr lvl="1"/>
            <a:r>
              <a:rPr lang="de-DE" dirty="0"/>
              <a:t>Zwei-Faktor-Authentifizierung</a:t>
            </a:r>
          </a:p>
          <a:p>
            <a:pPr lvl="1"/>
            <a:r>
              <a:rPr lang="de-DE" dirty="0"/>
              <a:t>Mobile App</a:t>
            </a:r>
          </a:p>
          <a:p>
            <a:r>
              <a:rPr lang="de-DE" dirty="0"/>
              <a:t>Integration bestehender Zugangssysteme</a:t>
            </a:r>
          </a:p>
          <a:p>
            <a:r>
              <a:rPr lang="de-DE" dirty="0"/>
              <a:t>Integration mehrerer Zugangspunkten</a:t>
            </a:r>
          </a:p>
          <a:p>
            <a:r>
              <a:rPr lang="de-DE" dirty="0"/>
              <a:t> KI zur Mustererkennung</a:t>
            </a:r>
          </a:p>
          <a:p>
            <a:pPr lvl="1"/>
            <a:r>
              <a:rPr lang="de-DE" dirty="0"/>
              <a:t>Temperatur-/Zutrittsanomalien</a:t>
            </a:r>
          </a:p>
          <a:p>
            <a:r>
              <a:rPr lang="de-DE" dirty="0"/>
              <a:t>Überarbeitete Steuerung des Drehkreuzes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12D6EC-9F8F-F968-EEA5-5D2D0E51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082BF6-C2AE-5EA7-D17F-E3DFE30F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275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EFC2588-210E-9878-6A69-B00A3B76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219ECD0-21BC-F758-154D-0D62F52E5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Fazit	Kontakt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EF8867-4BA9-12CE-40D2-A3EB2B91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EB8492-1260-F607-0972-920FCFEA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7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40F853C-EA8B-E28E-72D0-271D1DE3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AFB9BDD-3112-C66E-17B8-E2B3612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Erfüllung der Projektziele</a:t>
            </a:r>
          </a:p>
          <a:p>
            <a:r>
              <a:rPr lang="de-DE" dirty="0"/>
              <a:t>Kombination verschiedener Technologien</a:t>
            </a:r>
          </a:p>
          <a:p>
            <a:r>
              <a:rPr lang="de-DE" dirty="0"/>
              <a:t>Embedded Systems</a:t>
            </a:r>
          </a:p>
          <a:p>
            <a:r>
              <a:rPr lang="de-DE" dirty="0"/>
              <a:t>Flexible Problemlösung</a:t>
            </a:r>
          </a:p>
          <a:p>
            <a:r>
              <a:rPr lang="de-DE" dirty="0"/>
              <a:t>Projektmanagement</a:t>
            </a:r>
          </a:p>
          <a:p>
            <a:r>
              <a:rPr lang="de-DE" dirty="0"/>
              <a:t>Realitätsbezug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EC624F-6F18-B222-88F4-5CB6339C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D4DC0E-FA35-70C4-3FD2-2981149E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22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83251-F95C-AA0D-9B03-38AD5975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Kontakt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2CDEE2E0-84D2-1119-23FD-3F313E25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129" y="4310701"/>
            <a:ext cx="3536783" cy="1993788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de-DE" sz="3200" b="1" dirty="0">
                <a:solidFill>
                  <a:srgbClr val="FFC000"/>
                </a:solidFill>
              </a:rPr>
              <a:t>Simon Schneider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de-DE" sz="1600" dirty="0"/>
              <a:t>Prozess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de-DE" sz="1600" dirty="0"/>
              <a:t>Programmierung</a:t>
            </a:r>
          </a:p>
          <a:p>
            <a:pPr marL="0" indent="0" algn="ctr">
              <a:buNone/>
            </a:pPr>
            <a:r>
              <a:rPr lang="de-DE" b="1" dirty="0">
                <a:solidFill>
                  <a:srgbClr val="92D050"/>
                </a:solidFill>
              </a:rPr>
              <a:t>simon.schneider@tha.de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3B0878-FD04-993F-3984-A3CBF173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3B26C2-CAE5-17EC-D9E1-974EA503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sp>
        <p:nvSpPr>
          <p:cNvPr id="16" name="Inhaltsplatzhalter 14">
            <a:extLst>
              <a:ext uri="{FF2B5EF4-FFF2-40B4-BE49-F238E27FC236}">
                <a16:creationId xmlns:a16="http://schemas.microsoft.com/office/drawing/2014/main" id="{0B196D73-12C3-96BA-91FB-0D6D247D218F}"/>
              </a:ext>
            </a:extLst>
          </p:cNvPr>
          <p:cNvSpPr txBox="1">
            <a:spLocks/>
          </p:cNvSpPr>
          <p:nvPr/>
        </p:nvSpPr>
        <p:spPr>
          <a:xfrm>
            <a:off x="1158129" y="1853248"/>
            <a:ext cx="2969335" cy="1993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spcAft>
                <a:spcPts val="1200"/>
              </a:spcAft>
              <a:buFont typeface="Wingdings 3" charset="2"/>
              <a:buNone/>
            </a:pPr>
            <a:r>
              <a:rPr lang="de-DE" sz="3200" b="1" dirty="0">
                <a:solidFill>
                  <a:srgbClr val="FFC000"/>
                </a:solidFill>
              </a:rPr>
              <a:t>Janis Preiß</a:t>
            </a:r>
          </a:p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de-DE" sz="1600" dirty="0"/>
              <a:t>Teamleiter</a:t>
            </a:r>
          </a:p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de-DE" sz="1600" dirty="0"/>
              <a:t>Elektrik</a:t>
            </a:r>
          </a:p>
          <a:p>
            <a:pPr marL="0" indent="0" algn="ctr">
              <a:buFont typeface="Wingdings 3" charset="2"/>
              <a:buNone/>
            </a:pPr>
            <a:r>
              <a:rPr lang="de-DE" b="1" dirty="0">
                <a:solidFill>
                  <a:srgbClr val="92D050"/>
                </a:solidFill>
              </a:rPr>
              <a:t>janis.preiss@tha.de</a:t>
            </a:r>
          </a:p>
        </p:txBody>
      </p:sp>
      <p:sp>
        <p:nvSpPr>
          <p:cNvPr id="17" name="Inhaltsplatzhalter 14">
            <a:extLst>
              <a:ext uri="{FF2B5EF4-FFF2-40B4-BE49-F238E27FC236}">
                <a16:creationId xmlns:a16="http://schemas.microsoft.com/office/drawing/2014/main" id="{D3AFCE33-3D24-CF3A-A371-035624DEBB89}"/>
              </a:ext>
            </a:extLst>
          </p:cNvPr>
          <p:cNvSpPr txBox="1">
            <a:spLocks/>
          </p:cNvSpPr>
          <p:nvPr/>
        </p:nvSpPr>
        <p:spPr>
          <a:xfrm>
            <a:off x="5760395" y="1853248"/>
            <a:ext cx="3335743" cy="1993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spcAft>
                <a:spcPts val="1200"/>
              </a:spcAft>
              <a:buFont typeface="Wingdings 3" charset="2"/>
              <a:buNone/>
            </a:pPr>
            <a:r>
              <a:rPr lang="de-DE" sz="3200" b="1" dirty="0">
                <a:solidFill>
                  <a:srgbClr val="FFC000"/>
                </a:solidFill>
              </a:rPr>
              <a:t>Jan </a:t>
            </a:r>
            <a:r>
              <a:rPr lang="de-DE" sz="3200" b="1" dirty="0" err="1">
                <a:solidFill>
                  <a:srgbClr val="FFC000"/>
                </a:solidFill>
              </a:rPr>
              <a:t>Fenger</a:t>
            </a:r>
            <a:endParaRPr lang="de-DE" sz="3200" b="1" dirty="0">
              <a:solidFill>
                <a:srgbClr val="FFC000"/>
              </a:solidFill>
            </a:endParaRPr>
          </a:p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de-DE" sz="1600" dirty="0"/>
              <a:t>Hardware</a:t>
            </a:r>
          </a:p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de-DE" sz="1600" dirty="0"/>
              <a:t>Elektrik</a:t>
            </a:r>
          </a:p>
          <a:p>
            <a:pPr marL="0" indent="0" algn="ctr">
              <a:buFont typeface="Wingdings 3" charset="2"/>
              <a:buNone/>
            </a:pPr>
            <a:r>
              <a:rPr lang="de-DE" b="1" dirty="0">
                <a:solidFill>
                  <a:srgbClr val="92D050"/>
                </a:solidFill>
              </a:rPr>
              <a:t>jan-niclas.fenger@tha.de</a:t>
            </a:r>
          </a:p>
        </p:txBody>
      </p:sp>
      <p:sp>
        <p:nvSpPr>
          <p:cNvPr id="18" name="Inhaltsplatzhalter 14">
            <a:extLst>
              <a:ext uri="{FF2B5EF4-FFF2-40B4-BE49-F238E27FC236}">
                <a16:creationId xmlns:a16="http://schemas.microsoft.com/office/drawing/2014/main" id="{65FCBA9C-6EC7-BDA9-E959-DF058FFCF8FA}"/>
              </a:ext>
            </a:extLst>
          </p:cNvPr>
          <p:cNvSpPr txBox="1">
            <a:spLocks/>
          </p:cNvSpPr>
          <p:nvPr/>
        </p:nvSpPr>
        <p:spPr>
          <a:xfrm>
            <a:off x="5724728" y="4310701"/>
            <a:ext cx="3407079" cy="1993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spcAft>
                <a:spcPts val="1200"/>
              </a:spcAft>
              <a:buFont typeface="Wingdings 3" charset="2"/>
              <a:buNone/>
            </a:pPr>
            <a:r>
              <a:rPr lang="de-DE" sz="3200" b="1" dirty="0">
                <a:solidFill>
                  <a:srgbClr val="FFC000"/>
                </a:solidFill>
              </a:rPr>
              <a:t>Leopold Weber</a:t>
            </a:r>
          </a:p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de-DE" sz="1600" dirty="0"/>
              <a:t>GUI</a:t>
            </a:r>
          </a:p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de-DE" sz="1600" dirty="0"/>
              <a:t>Programmierung</a:t>
            </a:r>
          </a:p>
          <a:p>
            <a:pPr marL="0" indent="0" algn="ctr">
              <a:buFont typeface="Wingdings 3" charset="2"/>
              <a:buNone/>
            </a:pPr>
            <a:r>
              <a:rPr lang="de-DE" b="1" dirty="0">
                <a:solidFill>
                  <a:srgbClr val="92D050"/>
                </a:solidFill>
              </a:rPr>
              <a:t>leopold.weber@tha.de</a:t>
            </a:r>
          </a:p>
        </p:txBody>
      </p:sp>
    </p:spTree>
    <p:extLst>
      <p:ext uri="{BB962C8B-B14F-4D97-AF65-F5344CB8AC3E}">
        <p14:creationId xmlns:p14="http://schemas.microsoft.com/office/powerpoint/2010/main" val="1760959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7163BD0-D661-383D-3E25-A881F783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Projektumfang &amp; Ziele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6DD6582-8B2F-2BA8-D6CA-BCE208989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65D760C-5BD8-6F2B-4C5A-F84421AC75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Entwicklung Zugangssystem</a:t>
            </a:r>
          </a:p>
          <a:p>
            <a:r>
              <a:rPr lang="de-DE" dirty="0"/>
              <a:t>RFID-Authentifizierung</a:t>
            </a:r>
          </a:p>
          <a:p>
            <a:r>
              <a:rPr lang="de-DE" dirty="0"/>
              <a:t>Körpertemperaturmessung</a:t>
            </a:r>
          </a:p>
          <a:p>
            <a:r>
              <a:rPr lang="de-DE" dirty="0"/>
              <a:t>Zutrittsfreigabe</a:t>
            </a:r>
          </a:p>
          <a:p>
            <a:r>
              <a:rPr lang="de-DE" dirty="0"/>
              <a:t>Zuverlässigkeit</a:t>
            </a:r>
          </a:p>
          <a:p>
            <a:r>
              <a:rPr lang="de-DE" dirty="0"/>
              <a:t>Datenbanknutzung</a:t>
            </a:r>
          </a:p>
          <a:p>
            <a:r>
              <a:rPr lang="de-DE" dirty="0"/>
              <a:t>Visualisierung</a:t>
            </a:r>
          </a:p>
          <a:p>
            <a:r>
              <a:rPr lang="de-DE" dirty="0"/>
              <a:t>Web-GUI</a:t>
            </a:r>
          </a:p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C5E4F9A2-DA13-2E54-4226-8505726E9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Umfang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C090DD2-521D-960B-B837-2B37FEB3E1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  <a:p>
            <a:r>
              <a:rPr lang="de-DE" dirty="0"/>
              <a:t>Implementierung</a:t>
            </a:r>
          </a:p>
          <a:p>
            <a:r>
              <a:rPr lang="de-DE" dirty="0"/>
              <a:t>Systemkonfiguration</a:t>
            </a:r>
          </a:p>
          <a:p>
            <a:r>
              <a:rPr lang="de-DE" dirty="0"/>
              <a:t>Dauer: Wintersemester</a:t>
            </a:r>
          </a:p>
          <a:p>
            <a:r>
              <a:rPr lang="de-DE" dirty="0"/>
              <a:t>Budget: 50€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57C7D61-527B-DC1E-799F-0800915A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2567007-B786-C1E8-FF61-4ABA4D54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045586A-B5D8-A89F-ED7C-5553686C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654" y="0"/>
            <a:ext cx="8825657" cy="1915647"/>
          </a:xfrm>
        </p:spPr>
        <p:txBody>
          <a:bodyPr/>
          <a:lstStyle/>
          <a:p>
            <a:r>
              <a:rPr lang="de-DE" dirty="0"/>
              <a:t>Produktübersicht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441286D-2D9C-8FED-A7CF-0DC9B5F99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2654" y="1915647"/>
            <a:ext cx="8825658" cy="860400"/>
          </a:xfrm>
        </p:spPr>
        <p:txBody>
          <a:bodyPr/>
          <a:lstStyle/>
          <a:p>
            <a:r>
              <a:rPr lang="de-DE" dirty="0"/>
              <a:t>Funktionalität	Demonstration	</a:t>
            </a:r>
            <a:r>
              <a:rPr lang="de-DE" dirty="0" err="1"/>
              <a:t>KPI‘s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B486A4-1657-B8E5-86D1-75D7E3EC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03F13D-0545-121C-B91B-51A0F682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3982648-61C7-B96A-57E3-EBEB398AF4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61" b="28708"/>
          <a:stretch/>
        </p:blipFill>
        <p:spPr>
          <a:xfrm>
            <a:off x="0" y="3372773"/>
            <a:ext cx="12192000" cy="31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6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DDE2997-ECFD-7BB5-8CF8-84F1C7D8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Funktionalität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E897AE2-5423-DC2A-796E-FEE46BE4B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Erkennung des Herantretens</a:t>
            </a:r>
          </a:p>
          <a:p>
            <a:r>
              <a:rPr lang="de-DE" dirty="0"/>
              <a:t>Aktivierung des Systems</a:t>
            </a:r>
          </a:p>
          <a:p>
            <a:pPr lvl="1"/>
            <a:r>
              <a:rPr lang="de-DE" dirty="0"/>
              <a:t>Wake-</a:t>
            </a:r>
            <a:r>
              <a:rPr lang="de-DE" dirty="0" err="1"/>
              <a:t>up</a:t>
            </a:r>
            <a:endParaRPr lang="de-DE" dirty="0"/>
          </a:p>
          <a:p>
            <a:r>
              <a:rPr lang="de-DE" dirty="0"/>
              <a:t>Messung der Körpertemperatur</a:t>
            </a:r>
          </a:p>
          <a:p>
            <a:pPr lvl="1"/>
            <a:r>
              <a:rPr lang="de-DE" dirty="0"/>
              <a:t>Beurteilung </a:t>
            </a:r>
          </a:p>
          <a:p>
            <a:r>
              <a:rPr lang="de-DE" dirty="0"/>
              <a:t>Scan des RFID-Tags</a:t>
            </a:r>
          </a:p>
          <a:p>
            <a:pPr lvl="1"/>
            <a:r>
              <a:rPr lang="de-DE" dirty="0"/>
              <a:t>Check der Zugangsberechtigung</a:t>
            </a:r>
          </a:p>
          <a:p>
            <a:r>
              <a:rPr lang="de-DE" dirty="0"/>
              <a:t>Freigabe des Drehkreuzes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172B65-9AC0-13FD-0647-B460A53C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62101-BDD3-BD57-E0F5-5CB72368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28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94EA8C9A-F63F-C279-2BA0-95E2282B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3B3CCB3-8B32-60DC-A98F-F53A5A02F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9C63C5-0D7A-8E57-1B43-A30BFD6F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Health Checker: 02/2025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4EAD67-0707-4D3E-CBCE-66F1B7D6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64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elb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821</TotalTime>
  <Words>1110</Words>
  <Application>Microsoft Office PowerPoint</Application>
  <PresentationFormat>Breitbild</PresentationFormat>
  <Paragraphs>507</Paragraphs>
  <Slides>53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9" baseType="lpstr">
      <vt:lpstr>Arial</vt:lpstr>
      <vt:lpstr>Calibri</vt:lpstr>
      <vt:lpstr>Century Gothic</vt:lpstr>
      <vt:lpstr>gg sans</vt:lpstr>
      <vt:lpstr>Wingdings 3</vt:lpstr>
      <vt:lpstr>Ion</vt:lpstr>
      <vt:lpstr>Health Checker</vt:lpstr>
      <vt:lpstr>Agenda</vt:lpstr>
      <vt:lpstr>Einleitung</vt:lpstr>
      <vt:lpstr>Problemstellung </vt:lpstr>
      <vt:lpstr>Motivation</vt:lpstr>
      <vt:lpstr>Projektumfang &amp; Ziele</vt:lpstr>
      <vt:lpstr>Produktübersicht</vt:lpstr>
      <vt:lpstr>Funktionalität</vt:lpstr>
      <vt:lpstr>Demonstration</vt:lpstr>
      <vt:lpstr>Alleinstellungsmerkmale</vt:lpstr>
      <vt:lpstr>KPI‘s &amp; Qualitätskriterien</vt:lpstr>
      <vt:lpstr>Methodik</vt:lpstr>
      <vt:lpstr>PowerPoint-Präsentation</vt:lpstr>
      <vt:lpstr>Methodik</vt:lpstr>
      <vt:lpstr>PowerPoint-Präsentation</vt:lpstr>
      <vt:lpstr>Methodik</vt:lpstr>
      <vt:lpstr>Raspberry-Pi</vt:lpstr>
      <vt:lpstr>Display</vt:lpstr>
      <vt:lpstr>RFID - Reader</vt:lpstr>
      <vt:lpstr>Infrarot-Temperatursensor</vt:lpstr>
      <vt:lpstr>Piezo - Buzzer</vt:lpstr>
      <vt:lpstr>Ultraschallsensor</vt:lpstr>
      <vt:lpstr>Wemos ESP32 D1 Mini</vt:lpstr>
      <vt:lpstr>Lichtschranke</vt:lpstr>
      <vt:lpstr>Steppermotor</vt:lpstr>
      <vt:lpstr>WEB-Datenbank-Server</vt:lpstr>
      <vt:lpstr>Switch</vt:lpstr>
      <vt:lpstr>Methodik</vt:lpstr>
      <vt:lpstr>Körpertemperatur</vt:lpstr>
      <vt:lpstr>Abstand</vt:lpstr>
      <vt:lpstr>Software &amp; User-Interface</vt:lpstr>
      <vt:lpstr>PowerPoint-Präsentation</vt:lpstr>
      <vt:lpstr>Software &amp; User-Interface</vt:lpstr>
      <vt:lpstr>Entwicklungsstart: SQLite 3</vt:lpstr>
      <vt:lpstr>Umstellung auf postgreSQL</vt:lpstr>
      <vt:lpstr>Software &amp; User-Interface</vt:lpstr>
      <vt:lpstr>Übersicht</vt:lpstr>
      <vt:lpstr>Logger Page</vt:lpstr>
      <vt:lpstr>Login Page</vt:lpstr>
      <vt:lpstr>Toolbox</vt:lpstr>
      <vt:lpstr>Software &amp; User-Interface</vt:lpstr>
      <vt:lpstr>Übersicht</vt:lpstr>
      <vt:lpstr>Toolbox</vt:lpstr>
      <vt:lpstr>Ergebnisse &amp; Diskussion</vt:lpstr>
      <vt:lpstr>Datenüberblick</vt:lpstr>
      <vt:lpstr>Messgrößen</vt:lpstr>
      <vt:lpstr>Ergebnisse &amp; Diskussion</vt:lpstr>
      <vt:lpstr>Stärken des Systems</vt:lpstr>
      <vt:lpstr>Challenges</vt:lpstr>
      <vt:lpstr>Erweiterungsmöglichkeiten</vt:lpstr>
      <vt:lpstr>Fazit</vt:lpstr>
      <vt:lpstr>Fazit</vt:lpstr>
      <vt:lpstr>Kontakt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Janis Preiß</dc:creator>
  <cp:lastModifiedBy>Janis Preiß</cp:lastModifiedBy>
  <cp:revision>3</cp:revision>
  <dcterms:created xsi:type="dcterms:W3CDTF">2025-02-02T15:34:58Z</dcterms:created>
  <dcterms:modified xsi:type="dcterms:W3CDTF">2025-02-03T18:52:26Z</dcterms:modified>
</cp:coreProperties>
</file>